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FF"/>
    <a:srgbClr val="111111"/>
    <a:srgbClr val="171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160" d="100"/>
          <a:sy n="160" d="100"/>
        </p:scale>
        <p:origin x="81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C605D-4B6C-3AB2-ACD4-88F071E38D4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57F8AA6-72F5-1429-E577-A840AA479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759ACF2-79FD-666B-403B-1753DB1F3D8A}"/>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48179BD0-C659-8416-CEB7-E4DF1D7454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0614A9-F769-C4E5-3859-A586AB838890}"/>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33184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642B9-0889-67D1-E877-37AAA8245B4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35D2E97-E422-3F54-4004-8B6CC8BBEB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4A5D5A-3894-C822-5954-84DBA10062E3}"/>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7EE6FA46-66C0-0861-0ED2-A747D7F6A8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A713C3-456A-BB0C-5321-818E1AD73107}"/>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333746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E844B36-5F8D-C9F8-C36A-A0DE726BD5D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6935E4E-D60E-C7DE-B352-DD4AF181E8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9BC3A9-AE05-99E4-CAC0-3925C24D22C3}"/>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1D52B357-C714-8C55-3E9B-ADBA059606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2776E3-45CA-3368-8AEB-4D16D3A9AD46}"/>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377842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8E481-3BAC-3FEB-E4A4-789BE998C9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32B2E1-2EB4-90EF-2E1B-E6505BE9C14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054357-8475-4960-189C-6F472F20929C}"/>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6466CB1E-A21F-CAEC-1652-9E0CED1566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2EDDD5-9015-56C9-46E5-0EF391414032}"/>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324127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B2A08-0186-644C-87B6-1C94C07BC6F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586FDD6-34D6-BEC8-8C99-5081B1212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FAEF6F6-1A47-E20C-F9DD-C89E84F2E1FD}"/>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AC9D237C-84BD-EB56-5D1C-F4BC87319B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8520F9-CDB2-D7F4-3EFF-BD0A2198CBE8}"/>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58884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E432C-C53F-9DE9-ADE0-057AA3D09C3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79BEAD-42FE-0EB9-B312-9FB07D74651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ABFF6D9-5D54-ECCD-014B-D7F6A84CEC9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D6C9163-A45B-EFD6-6350-7CBDAAE7B92A}"/>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6" name="Espace réservé du pied de page 5">
            <a:extLst>
              <a:ext uri="{FF2B5EF4-FFF2-40B4-BE49-F238E27FC236}">
                <a16:creationId xmlns:a16="http://schemas.microsoft.com/office/drawing/2014/main" id="{15A09DB1-AB5F-FD60-ACCE-D74C646B91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EA9E55-1165-F176-E47E-7DEF1614575E}"/>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408760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7BA20-DC1B-6ED4-25A7-BA000346E7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42C93D-EA49-E6CE-A3E2-E4FDACFE3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4072398-48E1-B13C-DCFD-7F5B5047DB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D562580-FA3E-51D4-68A0-63DC12EF3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4939364-5E66-7C3D-9192-D6F4F8D8C10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D2D6A38-FA80-84BC-AE1B-F84F042D6E14}"/>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8" name="Espace réservé du pied de page 7">
            <a:extLst>
              <a:ext uri="{FF2B5EF4-FFF2-40B4-BE49-F238E27FC236}">
                <a16:creationId xmlns:a16="http://schemas.microsoft.com/office/drawing/2014/main" id="{7A75FEE6-9E5D-EBB8-7BDD-810AA971D88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1AC4DD8-6CDF-6A31-A3E6-088721F7E36A}"/>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95239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686E1-2DBE-6C57-C38F-4EFBF92CC1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2176E09-2952-55E9-0EA5-961EF219C269}"/>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4" name="Espace réservé du pied de page 3">
            <a:extLst>
              <a:ext uri="{FF2B5EF4-FFF2-40B4-BE49-F238E27FC236}">
                <a16:creationId xmlns:a16="http://schemas.microsoft.com/office/drawing/2014/main" id="{8BC59B59-C4BB-35F6-19DC-EB81C735381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A264BFD-FB79-AB89-ED60-9F2FFF5431C9}"/>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535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DF6910-B243-03B7-9960-03F47227773C}"/>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3" name="Espace réservé du pied de page 2">
            <a:extLst>
              <a:ext uri="{FF2B5EF4-FFF2-40B4-BE49-F238E27FC236}">
                <a16:creationId xmlns:a16="http://schemas.microsoft.com/office/drawing/2014/main" id="{D6B5356C-7E66-98B1-66BD-82CFDD7E87D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F47CEE7-C749-FB7E-749F-FBC56EECE09A}"/>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166358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2B102-4AFD-09B1-BF62-CC4157C4BE7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AF8F8FD-B2DA-17A8-C34C-325B60F0D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212B3FE-F07A-E1C3-289E-67BC0C1DD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7F1854-3AB4-760F-35CE-843B5D19462F}"/>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6" name="Espace réservé du pied de page 5">
            <a:extLst>
              <a:ext uri="{FF2B5EF4-FFF2-40B4-BE49-F238E27FC236}">
                <a16:creationId xmlns:a16="http://schemas.microsoft.com/office/drawing/2014/main" id="{47D4B4FC-C36F-1B85-E342-E5075F075D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E68B27-2133-C23E-5F67-0D66B49DC795}"/>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265330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8A500-36A5-73FD-06C8-1A2489AB2A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4B8BF6-085E-558C-C809-1DB66EA0F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9975AB0-B215-2B67-007D-7372319B7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23EA0E-A653-F52E-D6F2-504EA361D847}"/>
              </a:ext>
            </a:extLst>
          </p:cNvPr>
          <p:cNvSpPr>
            <a:spLocks noGrp="1"/>
          </p:cNvSpPr>
          <p:nvPr>
            <p:ph type="dt" sz="half" idx="10"/>
          </p:nvPr>
        </p:nvSpPr>
        <p:spPr/>
        <p:txBody>
          <a:bodyPr/>
          <a:lstStyle/>
          <a:p>
            <a:fld id="{B8F7A37F-8AD5-45AA-9900-F147D5954C5F}" type="datetimeFigureOut">
              <a:rPr lang="fr-FR" smtClean="0"/>
              <a:t>13/10/2023</a:t>
            </a:fld>
            <a:endParaRPr lang="fr-FR"/>
          </a:p>
        </p:txBody>
      </p:sp>
      <p:sp>
        <p:nvSpPr>
          <p:cNvPr id="6" name="Espace réservé du pied de page 5">
            <a:extLst>
              <a:ext uri="{FF2B5EF4-FFF2-40B4-BE49-F238E27FC236}">
                <a16:creationId xmlns:a16="http://schemas.microsoft.com/office/drawing/2014/main" id="{79FDF2C3-489C-7A31-0CE4-3BA911FFBF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682BEE-CFA1-76BC-2A6E-3BE25DF576B5}"/>
              </a:ext>
            </a:extLst>
          </p:cNvPr>
          <p:cNvSpPr>
            <a:spLocks noGrp="1"/>
          </p:cNvSpPr>
          <p:nvPr>
            <p:ph type="sldNum" sz="quarter" idx="12"/>
          </p:nvPr>
        </p:nvSpPr>
        <p:spPr/>
        <p:txBody>
          <a:bodyPr/>
          <a:lstStyle/>
          <a:p>
            <a:fld id="{D1EF6AC7-1DA7-45C6-9838-D7A25B92C10C}" type="slidenum">
              <a:rPr lang="fr-FR" smtClean="0"/>
              <a:t>‹N°›</a:t>
            </a:fld>
            <a:endParaRPr lang="fr-FR"/>
          </a:p>
        </p:txBody>
      </p:sp>
    </p:spTree>
    <p:extLst>
      <p:ext uri="{BB962C8B-B14F-4D97-AF65-F5344CB8AC3E}">
        <p14:creationId xmlns:p14="http://schemas.microsoft.com/office/powerpoint/2010/main" val="262051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9E7D5-23ED-FCC6-D433-3E70569CF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4B57A56-3464-6F96-6CA4-8D549084F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284D22-112E-B62D-8798-D066D5410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7A37F-8AD5-45AA-9900-F147D5954C5F}"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FCE779FE-52F9-39E6-2BA9-777B1932C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1BDEA48-DBE6-0BE6-D9E0-3EEC68045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F6AC7-1DA7-45C6-9838-D7A25B92C10C}" type="slidenum">
              <a:rPr lang="fr-FR" smtClean="0"/>
              <a:t>‹N°›</a:t>
            </a:fld>
            <a:endParaRPr lang="fr-FR"/>
          </a:p>
        </p:txBody>
      </p:sp>
    </p:spTree>
    <p:extLst>
      <p:ext uri="{BB962C8B-B14F-4D97-AF65-F5344CB8AC3E}">
        <p14:creationId xmlns:p14="http://schemas.microsoft.com/office/powerpoint/2010/main" val="79454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svg"/><Relationship Id="rId3" Type="http://schemas.openxmlformats.org/officeDocument/2006/relationships/image" Target="../media/image4.jpeg"/><Relationship Id="rId7" Type="http://schemas.openxmlformats.org/officeDocument/2006/relationships/hyperlink" Target="https://youtu.be/wvakAGjU93U" TargetMode="External"/><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jpg"/><Relationship Id="rId5" Type="http://schemas.openxmlformats.org/officeDocument/2006/relationships/image" Target="../media/image6.png"/><Relationship Id="rId10" Type="http://schemas.openxmlformats.org/officeDocument/2006/relationships/image" Target="../media/image9.JPG"/><Relationship Id="rId4" Type="http://schemas.openxmlformats.org/officeDocument/2006/relationships/image" Target="../media/image5.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3" Type="http://schemas.openxmlformats.org/officeDocument/2006/relationships/image" Target="../media/image13.JPG"/><Relationship Id="rId7" Type="http://schemas.openxmlformats.org/officeDocument/2006/relationships/image" Target="../media/image3.png"/><Relationship Id="rId12"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7.jpg"/><Relationship Id="rId5" Type="http://schemas.openxmlformats.org/officeDocument/2006/relationships/image" Target="../media/image5.png"/><Relationship Id="rId15" Type="http://schemas.openxmlformats.org/officeDocument/2006/relationships/image" Target="../media/image20.jpg"/><Relationship Id="rId10" Type="http://schemas.openxmlformats.org/officeDocument/2006/relationships/image" Target="../media/image16.jpg"/><Relationship Id="rId4" Type="http://schemas.openxmlformats.org/officeDocument/2006/relationships/image" Target="../media/image4.jpeg"/><Relationship Id="rId9" Type="http://schemas.openxmlformats.org/officeDocument/2006/relationships/image" Target="../media/image15.jp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B012D1F-2829-FFC7-510F-25A7709EEAAE}"/>
              </a:ext>
            </a:extLst>
          </p:cNvPr>
          <p:cNvSpPr/>
          <p:nvPr/>
        </p:nvSpPr>
        <p:spPr>
          <a:xfrm>
            <a:off x="0" y="0"/>
            <a:ext cx="12192000" cy="6858000"/>
          </a:xfrm>
          <a:prstGeom prst="rect">
            <a:avLst/>
          </a:prstGeom>
          <a:solidFill>
            <a:srgbClr val="11111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B6FC7718-A254-811C-FC10-6FA661AAC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4080">
            <a:off x="4957157" y="-213700"/>
            <a:ext cx="7128466" cy="7128466"/>
          </a:xfrm>
          <a:prstGeom prst="rect">
            <a:avLst/>
          </a:prstGeom>
        </p:spPr>
      </p:pic>
      <p:pic>
        <p:nvPicPr>
          <p:cNvPr id="5" name="Image 4">
            <a:extLst>
              <a:ext uri="{FF2B5EF4-FFF2-40B4-BE49-F238E27FC236}">
                <a16:creationId xmlns:a16="http://schemas.microsoft.com/office/drawing/2014/main" id="{557C1178-46E8-298F-3D03-359119104ED1}"/>
              </a:ext>
            </a:extLst>
          </p:cNvPr>
          <p:cNvPicPr>
            <a:picLocks noChangeAspect="1"/>
          </p:cNvPicPr>
          <p:nvPr/>
        </p:nvPicPr>
        <p:blipFill rotWithShape="1">
          <a:blip r:embed="rId3">
            <a:extLst>
              <a:ext uri="{28A0092B-C50C-407E-A947-70E740481C1C}">
                <a14:useLocalDpi xmlns:a14="http://schemas.microsoft.com/office/drawing/2010/main" val="0"/>
              </a:ext>
            </a:extLst>
          </a:blip>
          <a:srcRect t="15726" b="39847"/>
          <a:stretch/>
        </p:blipFill>
        <p:spPr>
          <a:xfrm>
            <a:off x="0" y="2436657"/>
            <a:ext cx="12192000" cy="2330824"/>
          </a:xfrm>
          <a:prstGeom prst="rect">
            <a:avLst/>
          </a:prstGeom>
        </p:spPr>
      </p:pic>
      <p:sp>
        <p:nvSpPr>
          <p:cNvPr id="23" name="Rectangle 22">
            <a:extLst>
              <a:ext uri="{FF2B5EF4-FFF2-40B4-BE49-F238E27FC236}">
                <a16:creationId xmlns:a16="http://schemas.microsoft.com/office/drawing/2014/main" id="{52785789-E2EA-2723-9D5A-E1E167E3AA5C}"/>
              </a:ext>
            </a:extLst>
          </p:cNvPr>
          <p:cNvSpPr/>
          <p:nvPr/>
        </p:nvSpPr>
        <p:spPr>
          <a:xfrm>
            <a:off x="1114999" y="581904"/>
            <a:ext cx="4470400" cy="3699435"/>
          </a:xfrm>
          <a:prstGeom prst="rect">
            <a:avLst/>
          </a:prstGeom>
          <a:ln>
            <a:solidFill>
              <a:srgbClr val="FFCC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2F0C1123-47CC-3A65-FA4F-FC5AC9858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751" y="856019"/>
            <a:ext cx="3495465" cy="2330824"/>
          </a:xfrm>
          <a:prstGeom prst="rect">
            <a:avLst/>
          </a:prstGeom>
        </p:spPr>
      </p:pic>
      <p:pic>
        <p:nvPicPr>
          <p:cNvPr id="11" name="Image 10">
            <a:extLst>
              <a:ext uri="{FF2B5EF4-FFF2-40B4-BE49-F238E27FC236}">
                <a16:creationId xmlns:a16="http://schemas.microsoft.com/office/drawing/2014/main" id="{5A137180-5641-267F-80A2-841602BCCD45}"/>
              </a:ext>
            </a:extLst>
          </p:cNvPr>
          <p:cNvPicPr>
            <a:picLocks noChangeAspect="1"/>
          </p:cNvPicPr>
          <p:nvPr/>
        </p:nvPicPr>
        <p:blipFill rotWithShape="1">
          <a:blip r:embed="rId5">
            <a:extLst>
              <a:ext uri="{28A0092B-C50C-407E-A947-70E740481C1C}">
                <a14:useLocalDpi xmlns:a14="http://schemas.microsoft.com/office/drawing/2010/main" val="0"/>
              </a:ext>
            </a:extLst>
          </a:blip>
          <a:srcRect t="26770" b="48584"/>
          <a:stretch/>
        </p:blipFill>
        <p:spPr>
          <a:xfrm>
            <a:off x="0" y="4860332"/>
            <a:ext cx="12192000" cy="2003644"/>
          </a:xfrm>
          <a:prstGeom prst="rect">
            <a:avLst/>
          </a:prstGeom>
        </p:spPr>
      </p:pic>
      <p:pic>
        <p:nvPicPr>
          <p:cNvPr id="15" name="Image 14">
            <a:extLst>
              <a:ext uri="{FF2B5EF4-FFF2-40B4-BE49-F238E27FC236}">
                <a16:creationId xmlns:a16="http://schemas.microsoft.com/office/drawing/2014/main" id="{62A7E63B-62FB-CB57-D98C-6FF846B6CA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5923" y="115110"/>
            <a:ext cx="2456077" cy="614019"/>
          </a:xfrm>
          <a:prstGeom prst="rect">
            <a:avLst/>
          </a:prstGeom>
        </p:spPr>
      </p:pic>
      <p:pic>
        <p:nvPicPr>
          <p:cNvPr id="20" name="Image 19">
            <a:extLst>
              <a:ext uri="{FF2B5EF4-FFF2-40B4-BE49-F238E27FC236}">
                <a16:creationId xmlns:a16="http://schemas.microsoft.com/office/drawing/2014/main" id="{EE2199C1-227C-8D33-6BDF-7191821C4B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3847">
            <a:off x="-47819" y="6051078"/>
            <a:ext cx="12242016" cy="195872"/>
          </a:xfrm>
          <a:prstGeom prst="rect">
            <a:avLst/>
          </a:prstGeom>
        </p:spPr>
      </p:pic>
      <p:pic>
        <p:nvPicPr>
          <p:cNvPr id="21" name="Image 20">
            <a:extLst>
              <a:ext uri="{FF2B5EF4-FFF2-40B4-BE49-F238E27FC236}">
                <a16:creationId xmlns:a16="http://schemas.microsoft.com/office/drawing/2014/main" id="{92DC408B-624C-E026-CA45-1A53EC7F39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86551"/>
            <a:ext cx="12242016" cy="195872"/>
          </a:xfrm>
          <a:prstGeom prst="rect">
            <a:avLst/>
          </a:prstGeom>
        </p:spPr>
      </p:pic>
      <p:sp>
        <p:nvSpPr>
          <p:cNvPr id="24" name="ZoneTexte 23">
            <a:extLst>
              <a:ext uri="{FF2B5EF4-FFF2-40B4-BE49-F238E27FC236}">
                <a16:creationId xmlns:a16="http://schemas.microsoft.com/office/drawing/2014/main" id="{AE8FBBAE-F7E7-4891-CBAE-2676972979AB}"/>
              </a:ext>
            </a:extLst>
          </p:cNvPr>
          <p:cNvSpPr txBox="1"/>
          <p:nvPr/>
        </p:nvSpPr>
        <p:spPr>
          <a:xfrm>
            <a:off x="1114550" y="3286897"/>
            <a:ext cx="4470850" cy="861774"/>
          </a:xfrm>
          <a:prstGeom prst="rect">
            <a:avLst/>
          </a:prstGeom>
          <a:noFill/>
        </p:spPr>
        <p:txBody>
          <a:bodyPr wrap="square" rtlCol="0">
            <a:spAutoFit/>
          </a:bodyPr>
          <a:lstStyle/>
          <a:p>
            <a:pPr algn="ctr"/>
            <a:r>
              <a:rPr lang="fr-FR" dirty="0">
                <a:solidFill>
                  <a:schemeClr val="bg1"/>
                </a:solidFill>
                <a:latin typeface="Arial Black" panose="020B0A04020102020204" pitchFamily="34" charset="0"/>
              </a:rPr>
              <a:t>MISSION AGENTS SECRETS</a:t>
            </a:r>
          </a:p>
          <a:p>
            <a:pPr algn="ctr"/>
            <a:r>
              <a:rPr lang="fr-FR" sz="800" dirty="0">
                <a:solidFill>
                  <a:schemeClr val="bg1"/>
                </a:solidFill>
                <a:latin typeface="Arial Narrow" panose="020B0606020202030204" pitchFamily="34" charset="0"/>
                <a:cs typeface="Arial" panose="020B0604020202020204" pitchFamily="34" charset="0"/>
              </a:rPr>
              <a:t>Une prestation d'animation Team-Building dans l'univers des enquêtes, de l'espionnage et des soirées de Gala. Un mélange d'Olympiades, de Murder Party et d'Escape Game agrémenté de prestations tel que le Photobooth avec notre Mur des Agents, le Casino Factice ... Un Grand Jeu taille réelle adaptable en tout point, pour vos invités, amis ou collègues. Créativité, Sport, Réflexion, Cohésion, Leadership ... Tous les sens des participants seront sollicités !</a:t>
            </a:r>
          </a:p>
        </p:txBody>
      </p:sp>
      <p:sp>
        <p:nvSpPr>
          <p:cNvPr id="25" name="ZoneTexte 24">
            <a:extLst>
              <a:ext uri="{FF2B5EF4-FFF2-40B4-BE49-F238E27FC236}">
                <a16:creationId xmlns:a16="http://schemas.microsoft.com/office/drawing/2014/main" id="{B2A5F2D8-1A8A-9774-BE57-2E316F23F8D7}"/>
              </a:ext>
            </a:extLst>
          </p:cNvPr>
          <p:cNvSpPr txBox="1"/>
          <p:nvPr/>
        </p:nvSpPr>
        <p:spPr>
          <a:xfrm>
            <a:off x="9801413" y="659201"/>
            <a:ext cx="2217270"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Présentation client – version courte 1.0</a:t>
            </a:r>
          </a:p>
        </p:txBody>
      </p:sp>
    </p:spTree>
    <p:extLst>
      <p:ext uri="{BB962C8B-B14F-4D97-AF65-F5344CB8AC3E}">
        <p14:creationId xmlns:p14="http://schemas.microsoft.com/office/powerpoint/2010/main" val="115410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B6FC7718-A254-811C-FC10-6FA661AAC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4080">
            <a:off x="4957157" y="-213700"/>
            <a:ext cx="7128466" cy="7128466"/>
          </a:xfrm>
          <a:prstGeom prst="rect">
            <a:avLst/>
          </a:prstGeom>
        </p:spPr>
      </p:pic>
      <p:sp>
        <p:nvSpPr>
          <p:cNvPr id="22" name="Rectangle 21">
            <a:extLst>
              <a:ext uri="{FF2B5EF4-FFF2-40B4-BE49-F238E27FC236}">
                <a16:creationId xmlns:a16="http://schemas.microsoft.com/office/drawing/2014/main" id="{9B012D1F-2829-FFC7-510F-25A7709EEAAE}"/>
              </a:ext>
            </a:extLst>
          </p:cNvPr>
          <p:cNvSpPr/>
          <p:nvPr/>
        </p:nvSpPr>
        <p:spPr>
          <a:xfrm>
            <a:off x="0" y="0"/>
            <a:ext cx="12192000" cy="6858000"/>
          </a:xfrm>
          <a:prstGeom prst="rect">
            <a:avLst/>
          </a:prstGeom>
          <a:solidFill>
            <a:srgbClr val="FFFFFF">
              <a:alpha val="94902"/>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A137180-5641-267F-80A2-841602BCCD45}"/>
              </a:ext>
            </a:extLst>
          </p:cNvPr>
          <p:cNvPicPr>
            <a:picLocks noChangeAspect="1"/>
          </p:cNvPicPr>
          <p:nvPr/>
        </p:nvPicPr>
        <p:blipFill rotWithShape="1">
          <a:blip r:embed="rId3">
            <a:extLst>
              <a:ext uri="{28A0092B-C50C-407E-A947-70E740481C1C}">
                <a14:useLocalDpi xmlns:a14="http://schemas.microsoft.com/office/drawing/2010/main" val="0"/>
              </a:ext>
            </a:extLst>
          </a:blip>
          <a:srcRect t="44652" b="48584"/>
          <a:stretch/>
        </p:blipFill>
        <p:spPr>
          <a:xfrm>
            <a:off x="0" y="6314104"/>
            <a:ext cx="12192000" cy="549871"/>
          </a:xfrm>
          <a:prstGeom prst="rect">
            <a:avLst/>
          </a:prstGeom>
        </p:spPr>
      </p:pic>
      <p:pic>
        <p:nvPicPr>
          <p:cNvPr id="15" name="Image 14">
            <a:extLst>
              <a:ext uri="{FF2B5EF4-FFF2-40B4-BE49-F238E27FC236}">
                <a16:creationId xmlns:a16="http://schemas.microsoft.com/office/drawing/2014/main" id="{62A7E63B-62FB-CB57-D98C-6FF846B6C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2605" y="129084"/>
            <a:ext cx="2456077" cy="614019"/>
          </a:xfrm>
          <a:prstGeom prst="rect">
            <a:avLst/>
          </a:prstGeom>
        </p:spPr>
      </p:pic>
      <p:pic>
        <p:nvPicPr>
          <p:cNvPr id="21" name="Image 20">
            <a:extLst>
              <a:ext uri="{FF2B5EF4-FFF2-40B4-BE49-F238E27FC236}">
                <a16:creationId xmlns:a16="http://schemas.microsoft.com/office/drawing/2014/main" id="{92DC408B-624C-E026-CA45-1A53EC7F39DF}"/>
              </a:ext>
            </a:extLst>
          </p:cNvPr>
          <p:cNvPicPr>
            <a:picLocks noChangeAspect="1"/>
          </p:cNvPicPr>
          <p:nvPr/>
        </p:nvPicPr>
        <p:blipFill rotWithShape="1">
          <a:blip r:embed="rId5">
            <a:extLst>
              <a:ext uri="{28A0092B-C50C-407E-A947-70E740481C1C}">
                <a14:useLocalDpi xmlns:a14="http://schemas.microsoft.com/office/drawing/2010/main" val="0"/>
              </a:ext>
            </a:extLst>
          </a:blip>
          <a:srcRect t="1" r="59292" b="-69777"/>
          <a:stretch/>
        </p:blipFill>
        <p:spPr>
          <a:xfrm rot="18910243">
            <a:off x="-799379" y="1198313"/>
            <a:ext cx="3513129" cy="234429"/>
          </a:xfrm>
          <a:prstGeom prst="rect">
            <a:avLst/>
          </a:prstGeom>
        </p:spPr>
      </p:pic>
      <p:sp>
        <p:nvSpPr>
          <p:cNvPr id="25" name="ZoneTexte 24">
            <a:extLst>
              <a:ext uri="{FF2B5EF4-FFF2-40B4-BE49-F238E27FC236}">
                <a16:creationId xmlns:a16="http://schemas.microsoft.com/office/drawing/2014/main" id="{B2A5F2D8-1A8A-9774-BE57-2E316F23F8D7}"/>
              </a:ext>
            </a:extLst>
          </p:cNvPr>
          <p:cNvSpPr txBox="1"/>
          <p:nvPr/>
        </p:nvSpPr>
        <p:spPr>
          <a:xfrm>
            <a:off x="9801413" y="659201"/>
            <a:ext cx="2217270"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Présentation client – version courte 1.0</a:t>
            </a:r>
          </a:p>
        </p:txBody>
      </p:sp>
      <p:pic>
        <p:nvPicPr>
          <p:cNvPr id="2" name="Image 1">
            <a:extLst>
              <a:ext uri="{FF2B5EF4-FFF2-40B4-BE49-F238E27FC236}">
                <a16:creationId xmlns:a16="http://schemas.microsoft.com/office/drawing/2014/main" id="{CC01FD4F-0B03-9ECF-F47A-BDF61B66E9A3}"/>
              </a:ext>
            </a:extLst>
          </p:cNvPr>
          <p:cNvPicPr>
            <a:picLocks noChangeAspect="1"/>
          </p:cNvPicPr>
          <p:nvPr/>
        </p:nvPicPr>
        <p:blipFill rotWithShape="1">
          <a:blip r:embed="rId5">
            <a:extLst>
              <a:ext uri="{28A0092B-C50C-407E-A947-70E740481C1C}">
                <a14:useLocalDpi xmlns:a14="http://schemas.microsoft.com/office/drawing/2010/main" val="0"/>
              </a:ext>
            </a:extLst>
          </a:blip>
          <a:srcRect t="1" r="59292" b="-69777"/>
          <a:stretch/>
        </p:blipFill>
        <p:spPr>
          <a:xfrm rot="19547704">
            <a:off x="-684186" y="748900"/>
            <a:ext cx="3513129" cy="234429"/>
          </a:xfrm>
          <a:prstGeom prst="rect">
            <a:avLst/>
          </a:prstGeom>
        </p:spPr>
      </p:pic>
      <p:pic>
        <p:nvPicPr>
          <p:cNvPr id="9" name="Image 8">
            <a:extLst>
              <a:ext uri="{FF2B5EF4-FFF2-40B4-BE49-F238E27FC236}">
                <a16:creationId xmlns:a16="http://schemas.microsoft.com/office/drawing/2014/main" id="{2F0C1123-47CC-3A65-FA4F-FC5AC98589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318" y="100797"/>
            <a:ext cx="1571812" cy="1048106"/>
          </a:xfrm>
          <a:prstGeom prst="rect">
            <a:avLst/>
          </a:prstGeom>
        </p:spPr>
      </p:pic>
      <p:sp>
        <p:nvSpPr>
          <p:cNvPr id="23" name="Rectangle 22">
            <a:extLst>
              <a:ext uri="{FF2B5EF4-FFF2-40B4-BE49-F238E27FC236}">
                <a16:creationId xmlns:a16="http://schemas.microsoft.com/office/drawing/2014/main" id="{52785789-E2EA-2723-9D5A-E1E167E3AA5C}"/>
              </a:ext>
            </a:extLst>
          </p:cNvPr>
          <p:cNvSpPr/>
          <p:nvPr/>
        </p:nvSpPr>
        <p:spPr>
          <a:xfrm>
            <a:off x="170110" y="1249700"/>
            <a:ext cx="3982931" cy="1915370"/>
          </a:xfrm>
          <a:prstGeom prst="rect">
            <a:avLst/>
          </a:prstGeom>
          <a:ln>
            <a:solidFill>
              <a:srgbClr val="FFCC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E8FBBAE-F7E7-4891-CBAE-2676972979AB}"/>
              </a:ext>
            </a:extLst>
          </p:cNvPr>
          <p:cNvSpPr txBox="1"/>
          <p:nvPr/>
        </p:nvSpPr>
        <p:spPr>
          <a:xfrm>
            <a:off x="294129" y="1317881"/>
            <a:ext cx="3654675" cy="1723549"/>
          </a:xfrm>
          <a:prstGeom prst="rect">
            <a:avLst/>
          </a:prstGeom>
          <a:noFill/>
        </p:spPr>
        <p:txBody>
          <a:bodyPr wrap="square" rtlCol="0">
            <a:spAutoFit/>
          </a:bodyPr>
          <a:lstStyle/>
          <a:p>
            <a:pPr algn="ctr"/>
            <a:r>
              <a:rPr lang="fr-FR" dirty="0">
                <a:solidFill>
                  <a:schemeClr val="bg1"/>
                </a:solidFill>
                <a:latin typeface="Arial Black" panose="020B0A04020102020204" pitchFamily="34" charset="0"/>
              </a:rPr>
              <a:t>L’HISTOIRE !</a:t>
            </a:r>
          </a:p>
          <a:p>
            <a:r>
              <a:rPr lang="fr-FR" sz="800" dirty="0">
                <a:solidFill>
                  <a:schemeClr val="bg1"/>
                </a:solidFill>
                <a:latin typeface="Arial Narrow" panose="020B0606020202030204" pitchFamily="34" charset="0"/>
                <a:cs typeface="Arial" panose="020B0604020202020204" pitchFamily="34" charset="0"/>
              </a:rPr>
              <a:t>Les métiers de votre entreprise requièrent des qualités et des compétences similaires à celle demandées à un agent secret. Vos collaborateurs ont été invité à participer au Gala annuel des Agents de Secrets, mais lors de la soirée Casino, un Hold-up à eu lieu !</a:t>
            </a:r>
          </a:p>
          <a:p>
            <a:endParaRPr lang="fr-FR" sz="800" dirty="0">
              <a:solidFill>
                <a:schemeClr val="bg1"/>
              </a:solidFill>
              <a:latin typeface="Arial Narrow" panose="020B0606020202030204" pitchFamily="34" charset="0"/>
              <a:cs typeface="Arial" panose="020B0604020202020204" pitchFamily="34" charset="0"/>
            </a:endParaRPr>
          </a:p>
          <a:p>
            <a:r>
              <a:rPr lang="fr-FR" sz="800" dirty="0">
                <a:solidFill>
                  <a:schemeClr val="bg1"/>
                </a:solidFill>
                <a:latin typeface="Arial Narrow" panose="020B0606020202030204" pitchFamily="34" charset="0"/>
                <a:cs typeface="Arial" panose="020B0604020202020204" pitchFamily="34" charset="0"/>
              </a:rPr>
              <a:t>La bouteille de Parfum « Le Sourire Eternel » créé par le professeur MUSK, qui a des facultés exceptionnelles, à été dérobée !</a:t>
            </a:r>
          </a:p>
          <a:p>
            <a:endParaRPr lang="fr-FR" sz="800" dirty="0">
              <a:solidFill>
                <a:schemeClr val="bg1"/>
              </a:solidFill>
              <a:latin typeface="Arial Narrow" panose="020B0606020202030204" pitchFamily="34" charset="0"/>
              <a:cs typeface="Arial" panose="020B0604020202020204" pitchFamily="34" charset="0"/>
            </a:endParaRPr>
          </a:p>
          <a:p>
            <a:r>
              <a:rPr lang="fr-FR" sz="800" dirty="0">
                <a:solidFill>
                  <a:schemeClr val="bg1"/>
                </a:solidFill>
                <a:latin typeface="Arial Narrow" panose="020B0606020202030204" pitchFamily="34" charset="0"/>
                <a:cs typeface="Arial" panose="020B0604020202020204" pitchFamily="34" charset="0"/>
              </a:rPr>
              <a:t>L’équipe de l’agence M.A.S contraint tous vos invités à rester sur place et leur donne RDV le lendemain matin, pour participer à un Entraînement d’espions. A midi, tous vos collaborateurs sont certifiés Agents Secrets, l’Agence M.A.S. à donc besoin d’eux pour résoudre l’enquête du vol du parfum !</a:t>
            </a:r>
          </a:p>
        </p:txBody>
      </p:sp>
      <p:sp>
        <p:nvSpPr>
          <p:cNvPr id="3" name="ZoneTexte 2">
            <a:extLst>
              <a:ext uri="{FF2B5EF4-FFF2-40B4-BE49-F238E27FC236}">
                <a16:creationId xmlns:a16="http://schemas.microsoft.com/office/drawing/2014/main" id="{3F99DBD2-9BC6-1E11-37D8-CD14F78DCF72}"/>
              </a:ext>
            </a:extLst>
          </p:cNvPr>
          <p:cNvSpPr txBox="1"/>
          <p:nvPr/>
        </p:nvSpPr>
        <p:spPr>
          <a:xfrm>
            <a:off x="334237" y="3214185"/>
            <a:ext cx="3654675" cy="830997"/>
          </a:xfrm>
          <a:prstGeom prst="rect">
            <a:avLst/>
          </a:prstGeom>
          <a:noFill/>
        </p:spPr>
        <p:txBody>
          <a:bodyPr wrap="square" rtlCol="0">
            <a:spAutoFit/>
          </a:bodyPr>
          <a:lstStyle/>
          <a:p>
            <a:pPr algn="ctr"/>
            <a:r>
              <a:rPr lang="fr-FR" sz="1400" dirty="0">
                <a:latin typeface="Arial Black" panose="020B0A04020102020204" pitchFamily="34" charset="0"/>
              </a:rPr>
              <a:t>Votre mission, si vous l’acceptez !</a:t>
            </a:r>
          </a:p>
          <a:p>
            <a:pPr algn="ctr"/>
            <a:r>
              <a:rPr lang="fr-FR" dirty="0">
                <a:latin typeface="Arial Black" panose="020B0A04020102020204" pitchFamily="34" charset="0"/>
              </a:rPr>
              <a:t>Regardez cette vidéo </a:t>
            </a:r>
          </a:p>
          <a:p>
            <a:r>
              <a:rPr lang="fr-FR" sz="800" b="0" i="0" dirty="0">
                <a:effectLst/>
                <a:latin typeface="Arial Narrow" panose="020B0606020202030204" pitchFamily="34" charset="0"/>
              </a:rPr>
              <a:t>Un récapitulatif en vidéo de toutes les prestations que nous vous proposons ci-dessous. particularité, vous pourrez voir que notre team building est réalisable en intérieur</a:t>
            </a:r>
            <a:endParaRPr lang="fr-FR" sz="800" dirty="0">
              <a:latin typeface="Arial Narrow" panose="020B0606020202030204" pitchFamily="34" charset="0"/>
              <a:cs typeface="Arial" panose="020B0604020202020204" pitchFamily="34" charset="0"/>
            </a:endParaRPr>
          </a:p>
        </p:txBody>
      </p:sp>
      <p:pic>
        <p:nvPicPr>
          <p:cNvPr id="6" name="Image 5">
            <a:hlinkClick r:id="rId7"/>
            <a:extLst>
              <a:ext uri="{FF2B5EF4-FFF2-40B4-BE49-F238E27FC236}">
                <a16:creationId xmlns:a16="http://schemas.microsoft.com/office/drawing/2014/main" id="{9B4489B4-2916-6636-FA0E-822D1F6EA4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488" y="4144266"/>
            <a:ext cx="2997956" cy="2070753"/>
          </a:xfrm>
          <a:prstGeom prst="rect">
            <a:avLst/>
          </a:prstGeom>
        </p:spPr>
      </p:pic>
      <p:pic>
        <p:nvPicPr>
          <p:cNvPr id="8" name="Image 7">
            <a:extLst>
              <a:ext uri="{FF2B5EF4-FFF2-40B4-BE49-F238E27FC236}">
                <a16:creationId xmlns:a16="http://schemas.microsoft.com/office/drawing/2014/main" id="{5221E24B-2B2A-AA8D-D8E4-A56C381CCC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7941" y="1014161"/>
            <a:ext cx="2219930" cy="1663339"/>
          </a:xfrm>
          <a:prstGeom prst="rect">
            <a:avLst/>
          </a:prstGeom>
        </p:spPr>
      </p:pic>
      <p:pic>
        <p:nvPicPr>
          <p:cNvPr id="12" name="Image 11">
            <a:extLst>
              <a:ext uri="{FF2B5EF4-FFF2-40B4-BE49-F238E27FC236}">
                <a16:creationId xmlns:a16="http://schemas.microsoft.com/office/drawing/2014/main" id="{089C2563-1148-74DF-2143-408AC0B6C9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77941" y="4544575"/>
            <a:ext cx="2219930" cy="1663340"/>
          </a:xfrm>
          <a:prstGeom prst="rect">
            <a:avLst/>
          </a:prstGeom>
        </p:spPr>
      </p:pic>
      <p:pic>
        <p:nvPicPr>
          <p:cNvPr id="14" name="Image 13">
            <a:extLst>
              <a:ext uri="{FF2B5EF4-FFF2-40B4-BE49-F238E27FC236}">
                <a16:creationId xmlns:a16="http://schemas.microsoft.com/office/drawing/2014/main" id="{B33FB776-EE92-2A13-152F-F9716F477E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77941" y="2775047"/>
            <a:ext cx="2219930" cy="1663339"/>
          </a:xfrm>
          <a:prstGeom prst="rect">
            <a:avLst/>
          </a:prstGeom>
        </p:spPr>
      </p:pic>
      <p:sp>
        <p:nvSpPr>
          <p:cNvPr id="16" name="ZoneTexte 15">
            <a:extLst>
              <a:ext uri="{FF2B5EF4-FFF2-40B4-BE49-F238E27FC236}">
                <a16:creationId xmlns:a16="http://schemas.microsoft.com/office/drawing/2014/main" id="{00D6D9F2-C4D0-D4C2-CB06-B5CDE9571F50}"/>
              </a:ext>
            </a:extLst>
          </p:cNvPr>
          <p:cNvSpPr txBox="1"/>
          <p:nvPr/>
        </p:nvSpPr>
        <p:spPr>
          <a:xfrm>
            <a:off x="4439562" y="5250853"/>
            <a:ext cx="5188999" cy="954107"/>
          </a:xfrm>
          <a:prstGeom prst="rect">
            <a:avLst/>
          </a:prstGeom>
          <a:noFill/>
        </p:spPr>
        <p:txBody>
          <a:bodyPr wrap="square" rtlCol="0">
            <a:spAutoFit/>
          </a:bodyPr>
          <a:lstStyle/>
          <a:p>
            <a:pPr algn="l"/>
            <a:r>
              <a:rPr lang="fr-FR" sz="1400" b="1" i="0" u="sng" dirty="0">
                <a:solidFill>
                  <a:srgbClr val="212529"/>
                </a:solidFill>
                <a:effectLst/>
                <a:latin typeface="Arial Narrow" panose="020B0606020202030204" pitchFamily="34" charset="0"/>
              </a:rPr>
              <a:t>3/ La Résolution d'Enquête</a:t>
            </a:r>
          </a:p>
          <a:p>
            <a:pPr algn="l"/>
            <a:r>
              <a:rPr lang="fr-FR" sz="1050" b="0" i="0" dirty="0">
                <a:solidFill>
                  <a:srgbClr val="212529"/>
                </a:solidFill>
                <a:effectLst/>
                <a:latin typeface="Arial Narrow" panose="020B0606020202030204" pitchFamily="34" charset="0"/>
              </a:rPr>
              <a:t>Maintenant que les équipes sont certifiées M.A.S. vos convives devront résoudre l'enquête. Qui a volé le "Sourire Eternel" ? Pourquoi ? Quelle est la recette de ce parfum hors du commun ? Interrogatoires, empreintes digitales, Recherche fichiers informatiques, </a:t>
            </a:r>
            <a:r>
              <a:rPr lang="fr-FR" sz="1050" b="0" i="0" dirty="0" err="1">
                <a:solidFill>
                  <a:srgbClr val="212529"/>
                </a:solidFill>
                <a:effectLst/>
                <a:latin typeface="Arial Narrow" panose="020B0606020202030204" pitchFamily="34" charset="0"/>
              </a:rPr>
              <a:t>crytex</a:t>
            </a:r>
            <a:r>
              <a:rPr lang="fr-FR" sz="1050" b="0" i="0" dirty="0">
                <a:solidFill>
                  <a:srgbClr val="212529"/>
                </a:solidFill>
                <a:effectLst/>
                <a:latin typeface="Arial Narrow" panose="020B0606020202030204" pitchFamily="34" charset="0"/>
              </a:rPr>
              <a:t>,  témoignages, formules chimiques, indices... Toutes les équipes se rassemblent pour le dénouement final !</a:t>
            </a:r>
          </a:p>
        </p:txBody>
      </p:sp>
      <p:sp>
        <p:nvSpPr>
          <p:cNvPr id="17" name="ZoneTexte 16">
            <a:extLst>
              <a:ext uri="{FF2B5EF4-FFF2-40B4-BE49-F238E27FC236}">
                <a16:creationId xmlns:a16="http://schemas.microsoft.com/office/drawing/2014/main" id="{59337153-879E-8A46-F9A6-FAE59083E999}"/>
              </a:ext>
            </a:extLst>
          </p:cNvPr>
          <p:cNvSpPr txBox="1"/>
          <p:nvPr/>
        </p:nvSpPr>
        <p:spPr>
          <a:xfrm>
            <a:off x="4439562" y="3478247"/>
            <a:ext cx="5188999" cy="954107"/>
          </a:xfrm>
          <a:prstGeom prst="rect">
            <a:avLst/>
          </a:prstGeom>
          <a:noFill/>
        </p:spPr>
        <p:txBody>
          <a:bodyPr wrap="square" rtlCol="0">
            <a:spAutoFit/>
          </a:bodyPr>
          <a:lstStyle/>
          <a:p>
            <a:pPr algn="l"/>
            <a:r>
              <a:rPr lang="fr-FR" sz="1400" b="1" i="0" u="sng" dirty="0">
                <a:solidFill>
                  <a:srgbClr val="212529"/>
                </a:solidFill>
                <a:effectLst/>
                <a:latin typeface="Arial Narrow" panose="020B0606020202030204" pitchFamily="34" charset="0"/>
              </a:rPr>
              <a:t>2/ L'Espio-Training</a:t>
            </a:r>
          </a:p>
          <a:p>
            <a:pPr algn="l"/>
            <a:r>
              <a:rPr lang="fr-FR" sz="1050" b="0" i="0" dirty="0">
                <a:solidFill>
                  <a:srgbClr val="212529"/>
                </a:solidFill>
                <a:effectLst/>
                <a:latin typeface="Arial Narrow" panose="020B0606020202030204" pitchFamily="34" charset="0"/>
              </a:rPr>
              <a:t>1er RDV suite au Hold-Up de la veille. Le Nouveau Parfum "Le Sourire Eternel" à disparu. Nous devons entrainer (sous forme de plusieurs activités ludiques et thématiques) tous les agents. Profiler Investigation, Timer Agility, Chrono Bomb, Aero Team, Target Shot, Lock Point, Pickpocket Run ... Nous vous laisserons explorer se qu'il se cache derrière ces animations !</a:t>
            </a:r>
          </a:p>
        </p:txBody>
      </p:sp>
      <p:sp>
        <p:nvSpPr>
          <p:cNvPr id="18" name="ZoneTexte 17">
            <a:extLst>
              <a:ext uri="{FF2B5EF4-FFF2-40B4-BE49-F238E27FC236}">
                <a16:creationId xmlns:a16="http://schemas.microsoft.com/office/drawing/2014/main" id="{E0B981E0-5C92-3E7C-25D0-311F4256EBF0}"/>
              </a:ext>
            </a:extLst>
          </p:cNvPr>
          <p:cNvSpPr txBox="1"/>
          <p:nvPr/>
        </p:nvSpPr>
        <p:spPr>
          <a:xfrm>
            <a:off x="4472429" y="1772024"/>
            <a:ext cx="5188999" cy="954107"/>
          </a:xfrm>
          <a:prstGeom prst="rect">
            <a:avLst/>
          </a:prstGeom>
          <a:noFill/>
        </p:spPr>
        <p:txBody>
          <a:bodyPr wrap="square" rtlCol="0">
            <a:spAutoFit/>
          </a:bodyPr>
          <a:lstStyle/>
          <a:p>
            <a:pPr algn="l"/>
            <a:r>
              <a:rPr lang="fr-FR" sz="1400" b="1" i="0" u="sng" dirty="0">
                <a:solidFill>
                  <a:srgbClr val="212529"/>
                </a:solidFill>
                <a:effectLst/>
                <a:latin typeface="Arial Narrow" panose="020B0606020202030204" pitchFamily="34" charset="0"/>
              </a:rPr>
              <a:t>1/ Le Casino Fourrure</a:t>
            </a:r>
          </a:p>
          <a:p>
            <a:pPr algn="l"/>
            <a:r>
              <a:rPr lang="fr-FR" sz="1050" b="0" i="0" dirty="0">
                <a:solidFill>
                  <a:srgbClr val="212529"/>
                </a:solidFill>
                <a:effectLst/>
                <a:latin typeface="Arial Narrow" panose="020B0606020202030204" pitchFamily="34" charset="0"/>
              </a:rPr>
              <a:t>Un billet de 500€ factice est distribué à vos convives en début de soirée ou en amont, en entreprise. Lors d'un cocktail dinatoire, par exemple, les jeux sont ouverts. Les participants jouent sur nos tables événementielles pour remporter le plus de gain possible.... En fin de soirée, une vente aux enchères de lot grâce à leur gain ! Une animation informelle très prisée. Faîtes vos jeux ! </a:t>
            </a:r>
          </a:p>
        </p:txBody>
      </p:sp>
      <p:sp>
        <p:nvSpPr>
          <p:cNvPr id="19" name="ZoneTexte 18">
            <a:extLst>
              <a:ext uri="{FF2B5EF4-FFF2-40B4-BE49-F238E27FC236}">
                <a16:creationId xmlns:a16="http://schemas.microsoft.com/office/drawing/2014/main" id="{FA820595-72BD-4A52-3385-8A5C7A0CB0AA}"/>
              </a:ext>
            </a:extLst>
          </p:cNvPr>
          <p:cNvSpPr txBox="1"/>
          <p:nvPr/>
        </p:nvSpPr>
        <p:spPr>
          <a:xfrm>
            <a:off x="2384355" y="174582"/>
            <a:ext cx="7106025" cy="369332"/>
          </a:xfrm>
          <a:prstGeom prst="rect">
            <a:avLst/>
          </a:prstGeom>
          <a:noFill/>
        </p:spPr>
        <p:txBody>
          <a:bodyPr wrap="square" rtlCol="0">
            <a:spAutoFit/>
          </a:bodyPr>
          <a:lstStyle/>
          <a:p>
            <a:r>
              <a:rPr lang="fr-FR" dirty="0">
                <a:solidFill>
                  <a:srgbClr val="FFCC00"/>
                </a:solidFill>
                <a:latin typeface="Arial Black" panose="020B0A04020102020204" pitchFamily="34" charset="0"/>
              </a:rPr>
              <a:t>Teambuilding par équipe : MISSION AGENTS SECRETS</a:t>
            </a:r>
          </a:p>
        </p:txBody>
      </p:sp>
      <p:sp>
        <p:nvSpPr>
          <p:cNvPr id="26" name="ZoneTexte 25">
            <a:extLst>
              <a:ext uri="{FF2B5EF4-FFF2-40B4-BE49-F238E27FC236}">
                <a16:creationId xmlns:a16="http://schemas.microsoft.com/office/drawing/2014/main" id="{C0837BBA-E6AA-5BA1-C0E9-BDEC0FBEF94D}"/>
              </a:ext>
            </a:extLst>
          </p:cNvPr>
          <p:cNvSpPr txBox="1"/>
          <p:nvPr/>
        </p:nvSpPr>
        <p:spPr>
          <a:xfrm>
            <a:off x="2375134" y="458315"/>
            <a:ext cx="7106025" cy="307777"/>
          </a:xfrm>
          <a:prstGeom prst="rect">
            <a:avLst/>
          </a:prstGeom>
          <a:noFill/>
        </p:spPr>
        <p:txBody>
          <a:bodyPr wrap="square" rtlCol="0">
            <a:spAutoFit/>
          </a:bodyPr>
          <a:lstStyle/>
          <a:p>
            <a:r>
              <a:rPr lang="fr-FR" sz="1400" dirty="0">
                <a:latin typeface="Arial Narrow" panose="020B0606020202030204" pitchFamily="34" charset="0"/>
              </a:rPr>
              <a:t>Sur une soirée et deux demi-journée – de 20 à 180 personnes </a:t>
            </a:r>
          </a:p>
        </p:txBody>
      </p:sp>
      <p:sp>
        <p:nvSpPr>
          <p:cNvPr id="28" name="ZoneTexte 27">
            <a:extLst>
              <a:ext uri="{FF2B5EF4-FFF2-40B4-BE49-F238E27FC236}">
                <a16:creationId xmlns:a16="http://schemas.microsoft.com/office/drawing/2014/main" id="{C254CC7D-97B5-93DC-12E6-A63A703EAA34}"/>
              </a:ext>
            </a:extLst>
          </p:cNvPr>
          <p:cNvSpPr txBox="1"/>
          <p:nvPr/>
        </p:nvSpPr>
        <p:spPr>
          <a:xfrm>
            <a:off x="9680601" y="6461034"/>
            <a:ext cx="2217270"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Présentation client – version courte 1.0</a:t>
            </a:r>
          </a:p>
        </p:txBody>
      </p:sp>
      <p:pic>
        <p:nvPicPr>
          <p:cNvPr id="30" name="Graphique 29" descr="Horloge avec un remplissage uni">
            <a:extLst>
              <a:ext uri="{FF2B5EF4-FFF2-40B4-BE49-F238E27FC236}">
                <a16:creationId xmlns:a16="http://schemas.microsoft.com/office/drawing/2014/main" id="{18E95922-726C-3A39-703F-3DB90C9427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75352" y="1060872"/>
            <a:ext cx="411318" cy="411318"/>
          </a:xfrm>
          <a:prstGeom prst="rect">
            <a:avLst/>
          </a:prstGeom>
        </p:spPr>
      </p:pic>
      <p:sp>
        <p:nvSpPr>
          <p:cNvPr id="31" name="ZoneTexte 30">
            <a:extLst>
              <a:ext uri="{FF2B5EF4-FFF2-40B4-BE49-F238E27FC236}">
                <a16:creationId xmlns:a16="http://schemas.microsoft.com/office/drawing/2014/main" id="{9E5866FF-7AE5-68C6-2E57-2D5F382F3B4C}"/>
              </a:ext>
            </a:extLst>
          </p:cNvPr>
          <p:cNvSpPr txBox="1"/>
          <p:nvPr/>
        </p:nvSpPr>
        <p:spPr>
          <a:xfrm>
            <a:off x="8086308" y="1038225"/>
            <a:ext cx="854636" cy="461665"/>
          </a:xfrm>
          <a:prstGeom prst="rect">
            <a:avLst/>
          </a:prstGeom>
          <a:noFill/>
        </p:spPr>
        <p:txBody>
          <a:bodyPr wrap="square" rtlCol="0">
            <a:spAutoFit/>
          </a:bodyPr>
          <a:lstStyle/>
          <a:p>
            <a:pPr algn="r"/>
            <a:r>
              <a:rPr lang="fr-FR" sz="2400" dirty="0">
                <a:solidFill>
                  <a:schemeClr val="bg1">
                    <a:lumMod val="50000"/>
                  </a:schemeClr>
                </a:solidFill>
                <a:latin typeface="Arial Narrow" panose="020B0606020202030204" pitchFamily="34" charset="0"/>
              </a:rPr>
              <a:t>02:30</a:t>
            </a:r>
          </a:p>
        </p:txBody>
      </p:sp>
      <p:pic>
        <p:nvPicPr>
          <p:cNvPr id="32" name="Graphique 31" descr="Horloge avec un remplissage uni">
            <a:extLst>
              <a:ext uri="{FF2B5EF4-FFF2-40B4-BE49-F238E27FC236}">
                <a16:creationId xmlns:a16="http://schemas.microsoft.com/office/drawing/2014/main" id="{26A65B27-E331-1B70-8CC5-404E66E594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75352" y="2878103"/>
            <a:ext cx="411318" cy="411318"/>
          </a:xfrm>
          <a:prstGeom prst="rect">
            <a:avLst/>
          </a:prstGeom>
        </p:spPr>
      </p:pic>
      <p:sp>
        <p:nvSpPr>
          <p:cNvPr id="33" name="ZoneTexte 32">
            <a:extLst>
              <a:ext uri="{FF2B5EF4-FFF2-40B4-BE49-F238E27FC236}">
                <a16:creationId xmlns:a16="http://schemas.microsoft.com/office/drawing/2014/main" id="{C332F64C-31F8-AE81-6C9C-A729159C3AD4}"/>
              </a:ext>
            </a:extLst>
          </p:cNvPr>
          <p:cNvSpPr txBox="1"/>
          <p:nvPr/>
        </p:nvSpPr>
        <p:spPr>
          <a:xfrm>
            <a:off x="8086308" y="2855456"/>
            <a:ext cx="854636" cy="461665"/>
          </a:xfrm>
          <a:prstGeom prst="rect">
            <a:avLst/>
          </a:prstGeom>
          <a:noFill/>
        </p:spPr>
        <p:txBody>
          <a:bodyPr wrap="square" rtlCol="0">
            <a:spAutoFit/>
          </a:bodyPr>
          <a:lstStyle/>
          <a:p>
            <a:pPr algn="r"/>
            <a:r>
              <a:rPr lang="fr-FR" sz="2400" dirty="0">
                <a:solidFill>
                  <a:schemeClr val="bg1">
                    <a:lumMod val="50000"/>
                  </a:schemeClr>
                </a:solidFill>
                <a:latin typeface="Arial Narrow" panose="020B0606020202030204" pitchFamily="34" charset="0"/>
              </a:rPr>
              <a:t>03:00</a:t>
            </a:r>
          </a:p>
        </p:txBody>
      </p:sp>
      <p:pic>
        <p:nvPicPr>
          <p:cNvPr id="34" name="Graphique 33" descr="Horloge avec un remplissage uni">
            <a:extLst>
              <a:ext uri="{FF2B5EF4-FFF2-40B4-BE49-F238E27FC236}">
                <a16:creationId xmlns:a16="http://schemas.microsoft.com/office/drawing/2014/main" id="{16A40B48-C64B-5FDF-EAB7-87E5DE1385B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75352" y="4606829"/>
            <a:ext cx="411318" cy="411318"/>
          </a:xfrm>
          <a:prstGeom prst="rect">
            <a:avLst/>
          </a:prstGeom>
        </p:spPr>
      </p:pic>
      <p:sp>
        <p:nvSpPr>
          <p:cNvPr id="35" name="ZoneTexte 34">
            <a:extLst>
              <a:ext uri="{FF2B5EF4-FFF2-40B4-BE49-F238E27FC236}">
                <a16:creationId xmlns:a16="http://schemas.microsoft.com/office/drawing/2014/main" id="{8BBDF3DA-0958-3580-22E3-7074D4971CF5}"/>
              </a:ext>
            </a:extLst>
          </p:cNvPr>
          <p:cNvSpPr txBox="1"/>
          <p:nvPr/>
        </p:nvSpPr>
        <p:spPr>
          <a:xfrm>
            <a:off x="8086308" y="4584182"/>
            <a:ext cx="854636" cy="461665"/>
          </a:xfrm>
          <a:prstGeom prst="rect">
            <a:avLst/>
          </a:prstGeom>
          <a:noFill/>
        </p:spPr>
        <p:txBody>
          <a:bodyPr wrap="square" rtlCol="0">
            <a:spAutoFit/>
          </a:bodyPr>
          <a:lstStyle/>
          <a:p>
            <a:pPr algn="r"/>
            <a:r>
              <a:rPr lang="fr-FR" sz="2400" dirty="0">
                <a:solidFill>
                  <a:schemeClr val="bg1">
                    <a:lumMod val="50000"/>
                  </a:schemeClr>
                </a:solidFill>
                <a:latin typeface="Arial Narrow" panose="020B0606020202030204" pitchFamily="34" charset="0"/>
              </a:rPr>
              <a:t>02:30</a:t>
            </a:r>
          </a:p>
        </p:txBody>
      </p:sp>
    </p:spTree>
    <p:extLst>
      <p:ext uri="{BB962C8B-B14F-4D97-AF65-F5344CB8AC3E}">
        <p14:creationId xmlns:p14="http://schemas.microsoft.com/office/powerpoint/2010/main" val="303236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B6FC7718-A254-811C-FC10-6FA661AAC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4080">
            <a:off x="4957157" y="-213700"/>
            <a:ext cx="7128466" cy="7128466"/>
          </a:xfrm>
          <a:prstGeom prst="rect">
            <a:avLst/>
          </a:prstGeom>
        </p:spPr>
      </p:pic>
      <p:sp>
        <p:nvSpPr>
          <p:cNvPr id="22" name="Rectangle 21">
            <a:extLst>
              <a:ext uri="{FF2B5EF4-FFF2-40B4-BE49-F238E27FC236}">
                <a16:creationId xmlns:a16="http://schemas.microsoft.com/office/drawing/2014/main" id="{9B012D1F-2829-FFC7-510F-25A7709EEAAE}"/>
              </a:ext>
            </a:extLst>
          </p:cNvPr>
          <p:cNvSpPr/>
          <p:nvPr/>
        </p:nvSpPr>
        <p:spPr>
          <a:xfrm>
            <a:off x="0" y="0"/>
            <a:ext cx="12192000" cy="6858000"/>
          </a:xfrm>
          <a:prstGeom prst="rect">
            <a:avLst/>
          </a:prstGeom>
          <a:solidFill>
            <a:srgbClr val="FFFFFF">
              <a:alpha val="94902"/>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D62B629-3D62-4428-A6C9-2D0224020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15" y="659166"/>
            <a:ext cx="3423717" cy="2565307"/>
          </a:xfrm>
          <a:prstGeom prst="rect">
            <a:avLst/>
          </a:prstGeom>
        </p:spPr>
      </p:pic>
      <p:pic>
        <p:nvPicPr>
          <p:cNvPr id="11" name="Image 10">
            <a:extLst>
              <a:ext uri="{FF2B5EF4-FFF2-40B4-BE49-F238E27FC236}">
                <a16:creationId xmlns:a16="http://schemas.microsoft.com/office/drawing/2014/main" id="{5A137180-5641-267F-80A2-841602BCCD45}"/>
              </a:ext>
            </a:extLst>
          </p:cNvPr>
          <p:cNvPicPr>
            <a:picLocks noChangeAspect="1"/>
          </p:cNvPicPr>
          <p:nvPr/>
        </p:nvPicPr>
        <p:blipFill rotWithShape="1">
          <a:blip r:embed="rId4">
            <a:extLst>
              <a:ext uri="{28A0092B-C50C-407E-A947-70E740481C1C}">
                <a14:useLocalDpi xmlns:a14="http://schemas.microsoft.com/office/drawing/2010/main" val="0"/>
              </a:ext>
            </a:extLst>
          </a:blip>
          <a:srcRect t="44652" b="48584"/>
          <a:stretch/>
        </p:blipFill>
        <p:spPr>
          <a:xfrm>
            <a:off x="0" y="6314104"/>
            <a:ext cx="12192000" cy="549871"/>
          </a:xfrm>
          <a:prstGeom prst="rect">
            <a:avLst/>
          </a:prstGeom>
        </p:spPr>
      </p:pic>
      <p:pic>
        <p:nvPicPr>
          <p:cNvPr id="15" name="Image 14">
            <a:extLst>
              <a:ext uri="{FF2B5EF4-FFF2-40B4-BE49-F238E27FC236}">
                <a16:creationId xmlns:a16="http://schemas.microsoft.com/office/drawing/2014/main" id="{62A7E63B-62FB-CB57-D98C-6FF846B6C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2605" y="129084"/>
            <a:ext cx="2456077" cy="614019"/>
          </a:xfrm>
          <a:prstGeom prst="rect">
            <a:avLst/>
          </a:prstGeom>
        </p:spPr>
      </p:pic>
      <p:pic>
        <p:nvPicPr>
          <p:cNvPr id="21" name="Image 20">
            <a:extLst>
              <a:ext uri="{FF2B5EF4-FFF2-40B4-BE49-F238E27FC236}">
                <a16:creationId xmlns:a16="http://schemas.microsoft.com/office/drawing/2014/main" id="{92DC408B-624C-E026-CA45-1A53EC7F39DF}"/>
              </a:ext>
            </a:extLst>
          </p:cNvPr>
          <p:cNvPicPr>
            <a:picLocks noChangeAspect="1"/>
          </p:cNvPicPr>
          <p:nvPr/>
        </p:nvPicPr>
        <p:blipFill rotWithShape="1">
          <a:blip r:embed="rId6">
            <a:extLst>
              <a:ext uri="{28A0092B-C50C-407E-A947-70E740481C1C}">
                <a14:useLocalDpi xmlns:a14="http://schemas.microsoft.com/office/drawing/2010/main" val="0"/>
              </a:ext>
            </a:extLst>
          </a:blip>
          <a:srcRect t="1" r="59292" b="-69777"/>
          <a:stretch/>
        </p:blipFill>
        <p:spPr>
          <a:xfrm rot="18910243">
            <a:off x="-799379" y="1198313"/>
            <a:ext cx="3513129" cy="234429"/>
          </a:xfrm>
          <a:prstGeom prst="rect">
            <a:avLst/>
          </a:prstGeom>
        </p:spPr>
      </p:pic>
      <p:sp>
        <p:nvSpPr>
          <p:cNvPr id="25" name="ZoneTexte 24">
            <a:extLst>
              <a:ext uri="{FF2B5EF4-FFF2-40B4-BE49-F238E27FC236}">
                <a16:creationId xmlns:a16="http://schemas.microsoft.com/office/drawing/2014/main" id="{B2A5F2D8-1A8A-9774-BE57-2E316F23F8D7}"/>
              </a:ext>
            </a:extLst>
          </p:cNvPr>
          <p:cNvSpPr txBox="1"/>
          <p:nvPr/>
        </p:nvSpPr>
        <p:spPr>
          <a:xfrm>
            <a:off x="9801413" y="659201"/>
            <a:ext cx="2217270"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Présentation client – version courte 1.0</a:t>
            </a:r>
          </a:p>
        </p:txBody>
      </p:sp>
      <p:pic>
        <p:nvPicPr>
          <p:cNvPr id="2" name="Image 1">
            <a:extLst>
              <a:ext uri="{FF2B5EF4-FFF2-40B4-BE49-F238E27FC236}">
                <a16:creationId xmlns:a16="http://schemas.microsoft.com/office/drawing/2014/main" id="{CC01FD4F-0B03-9ECF-F47A-BDF61B66E9A3}"/>
              </a:ext>
            </a:extLst>
          </p:cNvPr>
          <p:cNvPicPr>
            <a:picLocks noChangeAspect="1"/>
          </p:cNvPicPr>
          <p:nvPr/>
        </p:nvPicPr>
        <p:blipFill rotWithShape="1">
          <a:blip r:embed="rId6">
            <a:extLst>
              <a:ext uri="{28A0092B-C50C-407E-A947-70E740481C1C}">
                <a14:useLocalDpi xmlns:a14="http://schemas.microsoft.com/office/drawing/2010/main" val="0"/>
              </a:ext>
            </a:extLst>
          </a:blip>
          <a:srcRect t="1" r="59292" b="-69777"/>
          <a:stretch/>
        </p:blipFill>
        <p:spPr>
          <a:xfrm rot="19547704">
            <a:off x="-684186" y="748900"/>
            <a:ext cx="3513129" cy="234429"/>
          </a:xfrm>
          <a:prstGeom prst="rect">
            <a:avLst/>
          </a:prstGeom>
        </p:spPr>
      </p:pic>
      <p:pic>
        <p:nvPicPr>
          <p:cNvPr id="9" name="Image 8">
            <a:extLst>
              <a:ext uri="{FF2B5EF4-FFF2-40B4-BE49-F238E27FC236}">
                <a16:creationId xmlns:a16="http://schemas.microsoft.com/office/drawing/2014/main" id="{2F0C1123-47CC-3A65-FA4F-FC5AC98589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318" y="100797"/>
            <a:ext cx="1571812" cy="1048106"/>
          </a:xfrm>
          <a:prstGeom prst="rect">
            <a:avLst/>
          </a:prstGeom>
        </p:spPr>
      </p:pic>
      <p:sp>
        <p:nvSpPr>
          <p:cNvPr id="19" name="ZoneTexte 18">
            <a:extLst>
              <a:ext uri="{FF2B5EF4-FFF2-40B4-BE49-F238E27FC236}">
                <a16:creationId xmlns:a16="http://schemas.microsoft.com/office/drawing/2014/main" id="{FA820595-72BD-4A52-3385-8A5C7A0CB0AA}"/>
              </a:ext>
            </a:extLst>
          </p:cNvPr>
          <p:cNvSpPr txBox="1"/>
          <p:nvPr/>
        </p:nvSpPr>
        <p:spPr>
          <a:xfrm>
            <a:off x="2384355" y="174582"/>
            <a:ext cx="7106025" cy="369332"/>
          </a:xfrm>
          <a:prstGeom prst="rect">
            <a:avLst/>
          </a:prstGeom>
          <a:noFill/>
        </p:spPr>
        <p:txBody>
          <a:bodyPr wrap="square" rtlCol="0">
            <a:spAutoFit/>
          </a:bodyPr>
          <a:lstStyle/>
          <a:p>
            <a:r>
              <a:rPr lang="fr-FR" dirty="0">
                <a:solidFill>
                  <a:srgbClr val="FFCC00"/>
                </a:solidFill>
                <a:latin typeface="Arial Black" panose="020B0A04020102020204" pitchFamily="34" charset="0"/>
              </a:rPr>
              <a:t>Teambuilding par équipe : MISSION AGENTS SECRETS</a:t>
            </a:r>
          </a:p>
        </p:txBody>
      </p:sp>
      <p:sp>
        <p:nvSpPr>
          <p:cNvPr id="28" name="ZoneTexte 27">
            <a:extLst>
              <a:ext uri="{FF2B5EF4-FFF2-40B4-BE49-F238E27FC236}">
                <a16:creationId xmlns:a16="http://schemas.microsoft.com/office/drawing/2014/main" id="{C254CC7D-97B5-93DC-12E6-A63A703EAA34}"/>
              </a:ext>
            </a:extLst>
          </p:cNvPr>
          <p:cNvSpPr txBox="1"/>
          <p:nvPr/>
        </p:nvSpPr>
        <p:spPr>
          <a:xfrm>
            <a:off x="9680601" y="6461034"/>
            <a:ext cx="2217270"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Présentation client – version courte 1.0</a:t>
            </a:r>
          </a:p>
        </p:txBody>
      </p:sp>
      <p:pic>
        <p:nvPicPr>
          <p:cNvPr id="10" name="Image 9">
            <a:extLst>
              <a:ext uri="{FF2B5EF4-FFF2-40B4-BE49-F238E27FC236}">
                <a16:creationId xmlns:a16="http://schemas.microsoft.com/office/drawing/2014/main" id="{1C61875B-DEBA-6FED-1E7C-8EAC3CAA9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7025" y="992511"/>
            <a:ext cx="1811831" cy="2415775"/>
          </a:xfrm>
          <a:prstGeom prst="rect">
            <a:avLst/>
          </a:prstGeom>
        </p:spPr>
      </p:pic>
      <p:pic>
        <p:nvPicPr>
          <p:cNvPr id="20" name="Image 19">
            <a:extLst>
              <a:ext uri="{FF2B5EF4-FFF2-40B4-BE49-F238E27FC236}">
                <a16:creationId xmlns:a16="http://schemas.microsoft.com/office/drawing/2014/main" id="{3CF8CCBD-2A6B-5E5B-F90B-18F6FB977E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4457" y="659167"/>
            <a:ext cx="2594643" cy="1944102"/>
          </a:xfrm>
          <a:prstGeom prst="rect">
            <a:avLst/>
          </a:prstGeom>
        </p:spPr>
      </p:pic>
      <p:pic>
        <p:nvPicPr>
          <p:cNvPr id="36" name="Image 35">
            <a:extLst>
              <a:ext uri="{FF2B5EF4-FFF2-40B4-BE49-F238E27FC236}">
                <a16:creationId xmlns:a16="http://schemas.microsoft.com/office/drawing/2014/main" id="{FF209ABD-A699-97A7-8D66-314BF02D07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7024" y="3458976"/>
            <a:ext cx="1811831" cy="2415775"/>
          </a:xfrm>
          <a:prstGeom prst="rect">
            <a:avLst/>
          </a:prstGeom>
        </p:spPr>
      </p:pic>
      <p:pic>
        <p:nvPicPr>
          <p:cNvPr id="38" name="Image 37">
            <a:extLst>
              <a:ext uri="{FF2B5EF4-FFF2-40B4-BE49-F238E27FC236}">
                <a16:creationId xmlns:a16="http://schemas.microsoft.com/office/drawing/2014/main" id="{F4695C28-F080-6CF0-C0BF-A0D81D3229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26386" y="941575"/>
            <a:ext cx="1458077" cy="1944102"/>
          </a:xfrm>
          <a:prstGeom prst="rect">
            <a:avLst/>
          </a:prstGeom>
        </p:spPr>
      </p:pic>
      <p:pic>
        <p:nvPicPr>
          <p:cNvPr id="40" name="Image 39">
            <a:extLst>
              <a:ext uri="{FF2B5EF4-FFF2-40B4-BE49-F238E27FC236}">
                <a16:creationId xmlns:a16="http://schemas.microsoft.com/office/drawing/2014/main" id="{8CE6C758-39FD-BFB8-80B1-0CBA886091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6386" y="4966572"/>
            <a:ext cx="1458077" cy="1092501"/>
          </a:xfrm>
          <a:prstGeom prst="rect">
            <a:avLst/>
          </a:prstGeom>
        </p:spPr>
      </p:pic>
      <p:pic>
        <p:nvPicPr>
          <p:cNvPr id="42" name="Image 41">
            <a:extLst>
              <a:ext uri="{FF2B5EF4-FFF2-40B4-BE49-F238E27FC236}">
                <a16:creationId xmlns:a16="http://schemas.microsoft.com/office/drawing/2014/main" id="{B84C1699-CA54-4121-90B4-2C137DDF52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34756" y="2952134"/>
            <a:ext cx="1449708" cy="1932944"/>
          </a:xfrm>
          <a:prstGeom prst="rect">
            <a:avLst/>
          </a:prstGeom>
        </p:spPr>
      </p:pic>
      <p:pic>
        <p:nvPicPr>
          <p:cNvPr id="44" name="Image 43">
            <a:extLst>
              <a:ext uri="{FF2B5EF4-FFF2-40B4-BE49-F238E27FC236}">
                <a16:creationId xmlns:a16="http://schemas.microsoft.com/office/drawing/2014/main" id="{01AEAA19-3EAF-B3A9-6F7B-1A6EFA5654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8631" y="3322314"/>
            <a:ext cx="3063601" cy="2295481"/>
          </a:xfrm>
          <a:prstGeom prst="rect">
            <a:avLst/>
          </a:prstGeom>
        </p:spPr>
      </p:pic>
      <p:pic>
        <p:nvPicPr>
          <p:cNvPr id="46" name="Image 45">
            <a:extLst>
              <a:ext uri="{FF2B5EF4-FFF2-40B4-BE49-F238E27FC236}">
                <a16:creationId xmlns:a16="http://schemas.microsoft.com/office/drawing/2014/main" id="{8244F44A-9F0F-8FDB-C444-3C84DCF33D0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74792" y="2658562"/>
            <a:ext cx="2587403" cy="3430078"/>
          </a:xfrm>
          <a:prstGeom prst="rect">
            <a:avLst/>
          </a:prstGeom>
        </p:spPr>
      </p:pic>
      <p:sp>
        <p:nvSpPr>
          <p:cNvPr id="47" name="ZoneTexte 46">
            <a:extLst>
              <a:ext uri="{FF2B5EF4-FFF2-40B4-BE49-F238E27FC236}">
                <a16:creationId xmlns:a16="http://schemas.microsoft.com/office/drawing/2014/main" id="{E058A8FF-7652-6D14-17E6-296C4BC34442}"/>
              </a:ext>
            </a:extLst>
          </p:cNvPr>
          <p:cNvSpPr txBox="1"/>
          <p:nvPr/>
        </p:nvSpPr>
        <p:spPr>
          <a:xfrm>
            <a:off x="7799748" y="6461034"/>
            <a:ext cx="1914552"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www.mission-agents-secrets.com</a:t>
            </a:r>
          </a:p>
        </p:txBody>
      </p:sp>
    </p:spTree>
    <p:extLst>
      <p:ext uri="{BB962C8B-B14F-4D97-AF65-F5344CB8AC3E}">
        <p14:creationId xmlns:p14="http://schemas.microsoft.com/office/powerpoint/2010/main" val="35223318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547</Words>
  <Application>Microsoft Office PowerPoint</Application>
  <PresentationFormat>Grand écran</PresentationFormat>
  <Paragraphs>29</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Arial Black</vt:lpstr>
      <vt:lpstr>Arial Narrow</vt:lpstr>
      <vt:lpstr>Calibri</vt:lpstr>
      <vt:lpstr>Calibri Light</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UP animations</dc:creator>
  <cp:lastModifiedBy>UP animations</cp:lastModifiedBy>
  <cp:revision>4</cp:revision>
  <dcterms:created xsi:type="dcterms:W3CDTF">2023-10-13T15:57:14Z</dcterms:created>
  <dcterms:modified xsi:type="dcterms:W3CDTF">2023-10-13T16:31:11Z</dcterms:modified>
</cp:coreProperties>
</file>