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handoutMasterIdLst>
    <p:handoutMasterId r:id="rId35"/>
  </p:handoutMasterIdLst>
  <p:sldIdLst>
    <p:sldId id="256" r:id="rId2"/>
    <p:sldId id="269" r:id="rId3"/>
    <p:sldId id="260" r:id="rId4"/>
    <p:sldId id="257" r:id="rId5"/>
    <p:sldId id="277" r:id="rId6"/>
    <p:sldId id="261" r:id="rId7"/>
    <p:sldId id="259" r:id="rId8"/>
    <p:sldId id="264" r:id="rId9"/>
    <p:sldId id="279" r:id="rId10"/>
    <p:sldId id="265" r:id="rId11"/>
    <p:sldId id="266" r:id="rId12"/>
    <p:sldId id="268" r:id="rId13"/>
    <p:sldId id="280" r:id="rId14"/>
    <p:sldId id="281" r:id="rId15"/>
    <p:sldId id="282" r:id="rId16"/>
    <p:sldId id="283" r:id="rId17"/>
    <p:sldId id="285" r:id="rId18"/>
    <p:sldId id="286" r:id="rId19"/>
    <p:sldId id="287" r:id="rId20"/>
    <p:sldId id="288" r:id="rId21"/>
    <p:sldId id="273" r:id="rId22"/>
    <p:sldId id="271" r:id="rId23"/>
    <p:sldId id="272" r:id="rId24"/>
    <p:sldId id="275" r:id="rId25"/>
    <p:sldId id="289" r:id="rId26"/>
    <p:sldId id="290" r:id="rId27"/>
    <p:sldId id="291" r:id="rId28"/>
    <p:sldId id="292" r:id="rId29"/>
    <p:sldId id="293" r:id="rId30"/>
    <p:sldId id="274" r:id="rId31"/>
    <p:sldId id="276" r:id="rId32"/>
    <p:sldId id="278" r:id="rId3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FFFFFF"/>
    <a:srgbClr val="111111"/>
    <a:srgbClr val="1717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7" autoAdjust="0"/>
    <p:restoredTop sz="94660"/>
  </p:normalViewPr>
  <p:slideViewPr>
    <p:cSldViewPr snapToGrid="0">
      <p:cViewPr varScale="1">
        <p:scale>
          <a:sx n="114" d="100"/>
          <a:sy n="114" d="100"/>
        </p:scale>
        <p:origin x="50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BA11295-9014-4BB1-BBDB-4B3305E640E9}" type="doc">
      <dgm:prSet loTypeId="urn:microsoft.com/office/officeart/2005/8/layout/chevron1" loCatId="process" qsTypeId="urn:microsoft.com/office/officeart/2005/8/quickstyle/3d5" qsCatId="3D" csTypeId="urn:microsoft.com/office/officeart/2005/8/colors/accent4_5" csCatId="accent4" phldr="1"/>
      <dgm:spPr/>
    </dgm:pt>
    <dgm:pt modelId="{48935F18-AFF9-4CAF-89C3-5F1F0767DE3B}">
      <dgm:prSet phldrT="[Texte]"/>
      <dgm:spPr/>
      <dgm:t>
        <a:bodyPr/>
        <a:lstStyle/>
        <a:p>
          <a:r>
            <a:rPr lang="fr-FR" b="1" dirty="0">
              <a:latin typeface="Arial Narrow" panose="020B0606020202030204" pitchFamily="34" charset="0"/>
            </a:rPr>
            <a:t>J1 soirée </a:t>
          </a:r>
          <a:r>
            <a:rPr lang="fr-FR" dirty="0">
              <a:latin typeface="Arial Narrow" panose="020B0606020202030204" pitchFamily="34" charset="0"/>
            </a:rPr>
            <a:t> Prestation Casino Fourrure</a:t>
          </a:r>
        </a:p>
      </dgm:t>
    </dgm:pt>
    <dgm:pt modelId="{DC523F25-FD10-49C8-A73A-68A93EAF169E}" type="parTrans" cxnId="{CCA5734E-81E9-437A-8872-284A961B1480}">
      <dgm:prSet/>
      <dgm:spPr/>
      <dgm:t>
        <a:bodyPr/>
        <a:lstStyle/>
        <a:p>
          <a:endParaRPr lang="fr-FR"/>
        </a:p>
      </dgm:t>
    </dgm:pt>
    <dgm:pt modelId="{2AB821FA-D4B2-48F2-A5FA-1F5F7E8BC8D5}" type="sibTrans" cxnId="{CCA5734E-81E9-437A-8872-284A961B1480}">
      <dgm:prSet/>
      <dgm:spPr/>
      <dgm:t>
        <a:bodyPr/>
        <a:lstStyle/>
        <a:p>
          <a:endParaRPr lang="fr-FR"/>
        </a:p>
      </dgm:t>
    </dgm:pt>
    <dgm:pt modelId="{DB0335EC-D230-4B07-80D7-58DFE9A36F74}">
      <dgm:prSet phldrT="[Texte]"/>
      <dgm:spPr/>
      <dgm:t>
        <a:bodyPr/>
        <a:lstStyle/>
        <a:p>
          <a:r>
            <a:rPr lang="fr-FR" b="1" dirty="0">
              <a:latin typeface="Arial Narrow" panose="020B0606020202030204" pitchFamily="34" charset="0"/>
            </a:rPr>
            <a:t>J2 matin </a:t>
          </a:r>
          <a:r>
            <a:rPr lang="fr-FR" dirty="0">
              <a:latin typeface="Arial Narrow" panose="020B0606020202030204" pitchFamily="34" charset="0"/>
            </a:rPr>
            <a:t> Teambuilding Espio-Training</a:t>
          </a:r>
        </a:p>
      </dgm:t>
    </dgm:pt>
    <dgm:pt modelId="{C2F85CD9-858D-4F7A-A270-0B7EE2B3ECB6}" type="parTrans" cxnId="{940656CD-61F4-4B67-8E59-D648C098F132}">
      <dgm:prSet/>
      <dgm:spPr/>
      <dgm:t>
        <a:bodyPr/>
        <a:lstStyle/>
        <a:p>
          <a:endParaRPr lang="fr-FR"/>
        </a:p>
      </dgm:t>
    </dgm:pt>
    <dgm:pt modelId="{353592FB-4FD0-4695-8D2A-C078270D52F4}" type="sibTrans" cxnId="{940656CD-61F4-4B67-8E59-D648C098F132}">
      <dgm:prSet/>
      <dgm:spPr/>
      <dgm:t>
        <a:bodyPr/>
        <a:lstStyle/>
        <a:p>
          <a:endParaRPr lang="fr-FR"/>
        </a:p>
      </dgm:t>
    </dgm:pt>
    <dgm:pt modelId="{D8EEF8A5-39B8-4345-993E-833B1B2A2C31}">
      <dgm:prSet phldrT="[Texte]" custT="1"/>
      <dgm:spPr/>
      <dgm:t>
        <a:bodyPr/>
        <a:lstStyle/>
        <a:p>
          <a:r>
            <a:rPr lang="fr-FR" sz="1700" b="1" dirty="0">
              <a:latin typeface="Arial Narrow" panose="020B0606020202030204" pitchFamily="34" charset="0"/>
            </a:rPr>
            <a:t>J2 Après-midi </a:t>
          </a:r>
          <a:r>
            <a:rPr lang="fr-FR" sz="1700" dirty="0">
              <a:latin typeface="Arial Narrow" panose="020B0606020202030204" pitchFamily="34" charset="0"/>
            </a:rPr>
            <a:t> Murder Escape </a:t>
          </a:r>
          <a:r>
            <a:rPr lang="fr-FR" sz="1500" dirty="0">
              <a:latin typeface="Arial Narrow" panose="020B0606020202030204" pitchFamily="34" charset="0"/>
            </a:rPr>
            <a:t>Résolution Enquête</a:t>
          </a:r>
        </a:p>
      </dgm:t>
    </dgm:pt>
    <dgm:pt modelId="{866686A9-A286-42CA-95C7-9C22F2D408C7}" type="parTrans" cxnId="{D698D43F-5E54-4BF5-8BF8-0D755C22310A}">
      <dgm:prSet/>
      <dgm:spPr/>
      <dgm:t>
        <a:bodyPr/>
        <a:lstStyle/>
        <a:p>
          <a:endParaRPr lang="fr-FR"/>
        </a:p>
      </dgm:t>
    </dgm:pt>
    <dgm:pt modelId="{95E8F6FC-728E-4493-BE7F-3E1E25A4921D}" type="sibTrans" cxnId="{D698D43F-5E54-4BF5-8BF8-0D755C22310A}">
      <dgm:prSet/>
      <dgm:spPr/>
      <dgm:t>
        <a:bodyPr/>
        <a:lstStyle/>
        <a:p>
          <a:endParaRPr lang="fr-FR"/>
        </a:p>
      </dgm:t>
    </dgm:pt>
    <dgm:pt modelId="{A3CACD5C-18AA-4CF3-A9EC-9DB52C7BC4A6}" type="pres">
      <dgm:prSet presAssocID="{FBA11295-9014-4BB1-BBDB-4B3305E640E9}" presName="Name0" presStyleCnt="0">
        <dgm:presLayoutVars>
          <dgm:dir/>
          <dgm:animLvl val="lvl"/>
          <dgm:resizeHandles val="exact"/>
        </dgm:presLayoutVars>
      </dgm:prSet>
      <dgm:spPr/>
    </dgm:pt>
    <dgm:pt modelId="{8D2C913E-E158-4BDF-9288-D92A9F5746CE}" type="pres">
      <dgm:prSet presAssocID="{48935F18-AFF9-4CAF-89C3-5F1F0767DE3B}" presName="parTxOnly" presStyleLbl="node1" presStyleIdx="0" presStyleCnt="3">
        <dgm:presLayoutVars>
          <dgm:chMax val="0"/>
          <dgm:chPref val="0"/>
          <dgm:bulletEnabled val="1"/>
        </dgm:presLayoutVars>
      </dgm:prSet>
      <dgm:spPr/>
    </dgm:pt>
    <dgm:pt modelId="{2EF959D7-B6A6-459B-9EFE-4557327AB692}" type="pres">
      <dgm:prSet presAssocID="{2AB821FA-D4B2-48F2-A5FA-1F5F7E8BC8D5}" presName="parTxOnlySpace" presStyleCnt="0"/>
      <dgm:spPr/>
    </dgm:pt>
    <dgm:pt modelId="{DD85EF2B-C3AF-475E-93D2-936A8F464480}" type="pres">
      <dgm:prSet presAssocID="{DB0335EC-D230-4B07-80D7-58DFE9A36F74}" presName="parTxOnly" presStyleLbl="node1" presStyleIdx="1" presStyleCnt="3">
        <dgm:presLayoutVars>
          <dgm:chMax val="0"/>
          <dgm:chPref val="0"/>
          <dgm:bulletEnabled val="1"/>
        </dgm:presLayoutVars>
      </dgm:prSet>
      <dgm:spPr/>
    </dgm:pt>
    <dgm:pt modelId="{B40ABCDC-E0EB-40A8-95B1-2689974B4021}" type="pres">
      <dgm:prSet presAssocID="{353592FB-4FD0-4695-8D2A-C078270D52F4}" presName="parTxOnlySpace" presStyleCnt="0"/>
      <dgm:spPr/>
    </dgm:pt>
    <dgm:pt modelId="{FD5CBD24-AD60-4AD3-9100-A63DF209B71F}" type="pres">
      <dgm:prSet presAssocID="{D8EEF8A5-39B8-4345-993E-833B1B2A2C31}" presName="parTxOnly" presStyleLbl="node1" presStyleIdx="2" presStyleCnt="3">
        <dgm:presLayoutVars>
          <dgm:chMax val="0"/>
          <dgm:chPref val="0"/>
          <dgm:bulletEnabled val="1"/>
        </dgm:presLayoutVars>
      </dgm:prSet>
      <dgm:spPr/>
    </dgm:pt>
  </dgm:ptLst>
  <dgm:cxnLst>
    <dgm:cxn modelId="{D698D43F-5E54-4BF5-8BF8-0D755C22310A}" srcId="{FBA11295-9014-4BB1-BBDB-4B3305E640E9}" destId="{D8EEF8A5-39B8-4345-993E-833B1B2A2C31}" srcOrd="2" destOrd="0" parTransId="{866686A9-A286-42CA-95C7-9C22F2D408C7}" sibTransId="{95E8F6FC-728E-4493-BE7F-3E1E25A4921D}"/>
    <dgm:cxn modelId="{CCA5734E-81E9-437A-8872-284A961B1480}" srcId="{FBA11295-9014-4BB1-BBDB-4B3305E640E9}" destId="{48935F18-AFF9-4CAF-89C3-5F1F0767DE3B}" srcOrd="0" destOrd="0" parTransId="{DC523F25-FD10-49C8-A73A-68A93EAF169E}" sibTransId="{2AB821FA-D4B2-48F2-A5FA-1F5F7E8BC8D5}"/>
    <dgm:cxn modelId="{11A9657D-023F-4D02-AA3C-A1CE075C1512}" type="presOf" srcId="{D8EEF8A5-39B8-4345-993E-833B1B2A2C31}" destId="{FD5CBD24-AD60-4AD3-9100-A63DF209B71F}" srcOrd="0" destOrd="0" presId="urn:microsoft.com/office/officeart/2005/8/layout/chevron1"/>
    <dgm:cxn modelId="{75B36086-7418-46E8-8077-8EABCDCE53DE}" type="presOf" srcId="{48935F18-AFF9-4CAF-89C3-5F1F0767DE3B}" destId="{8D2C913E-E158-4BDF-9288-D92A9F5746CE}" srcOrd="0" destOrd="0" presId="urn:microsoft.com/office/officeart/2005/8/layout/chevron1"/>
    <dgm:cxn modelId="{F1A3B1AC-92CD-41DC-9452-DF6998A78DEE}" type="presOf" srcId="{FBA11295-9014-4BB1-BBDB-4B3305E640E9}" destId="{A3CACD5C-18AA-4CF3-A9EC-9DB52C7BC4A6}" srcOrd="0" destOrd="0" presId="urn:microsoft.com/office/officeart/2005/8/layout/chevron1"/>
    <dgm:cxn modelId="{E568C8B2-CC79-4550-A632-50D115C21FF5}" type="presOf" srcId="{DB0335EC-D230-4B07-80D7-58DFE9A36F74}" destId="{DD85EF2B-C3AF-475E-93D2-936A8F464480}" srcOrd="0" destOrd="0" presId="urn:microsoft.com/office/officeart/2005/8/layout/chevron1"/>
    <dgm:cxn modelId="{940656CD-61F4-4B67-8E59-D648C098F132}" srcId="{FBA11295-9014-4BB1-BBDB-4B3305E640E9}" destId="{DB0335EC-D230-4B07-80D7-58DFE9A36F74}" srcOrd="1" destOrd="0" parTransId="{C2F85CD9-858D-4F7A-A270-0B7EE2B3ECB6}" sibTransId="{353592FB-4FD0-4695-8D2A-C078270D52F4}"/>
    <dgm:cxn modelId="{16160D48-BF1F-4B10-AC7B-E0EE6A5FE248}" type="presParOf" srcId="{A3CACD5C-18AA-4CF3-A9EC-9DB52C7BC4A6}" destId="{8D2C913E-E158-4BDF-9288-D92A9F5746CE}" srcOrd="0" destOrd="0" presId="urn:microsoft.com/office/officeart/2005/8/layout/chevron1"/>
    <dgm:cxn modelId="{DB001108-AC1B-4CD2-8515-E111D5B7CC17}" type="presParOf" srcId="{A3CACD5C-18AA-4CF3-A9EC-9DB52C7BC4A6}" destId="{2EF959D7-B6A6-459B-9EFE-4557327AB692}" srcOrd="1" destOrd="0" presId="urn:microsoft.com/office/officeart/2005/8/layout/chevron1"/>
    <dgm:cxn modelId="{2DA8A7C5-5C08-449A-8F3E-5A4408AEB7CA}" type="presParOf" srcId="{A3CACD5C-18AA-4CF3-A9EC-9DB52C7BC4A6}" destId="{DD85EF2B-C3AF-475E-93D2-936A8F464480}" srcOrd="2" destOrd="0" presId="urn:microsoft.com/office/officeart/2005/8/layout/chevron1"/>
    <dgm:cxn modelId="{AE040BC8-0267-4D83-9AEC-B2B48003F4A8}" type="presParOf" srcId="{A3CACD5C-18AA-4CF3-A9EC-9DB52C7BC4A6}" destId="{B40ABCDC-E0EB-40A8-95B1-2689974B4021}" srcOrd="3" destOrd="0" presId="urn:microsoft.com/office/officeart/2005/8/layout/chevron1"/>
    <dgm:cxn modelId="{410D9A9B-7F68-49E6-B55D-3F164C507E81}" type="presParOf" srcId="{A3CACD5C-18AA-4CF3-A9EC-9DB52C7BC4A6}" destId="{FD5CBD24-AD60-4AD3-9100-A63DF209B71F}" srcOrd="4"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2C913E-E158-4BDF-9288-D92A9F5746CE}">
      <dsp:nvSpPr>
        <dsp:cNvPr id="0" name=""/>
        <dsp:cNvSpPr/>
      </dsp:nvSpPr>
      <dsp:spPr>
        <a:xfrm>
          <a:off x="1996" y="1642996"/>
          <a:ext cx="2431851" cy="972740"/>
        </a:xfrm>
        <a:prstGeom prst="chevron">
          <a:avLst/>
        </a:prstGeom>
        <a:solidFill>
          <a:schemeClr val="accent4">
            <a:alpha val="90000"/>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b="1" kern="1200" dirty="0">
              <a:latin typeface="Arial Narrow" panose="020B0606020202030204" pitchFamily="34" charset="0"/>
            </a:rPr>
            <a:t>J1 soirée </a:t>
          </a:r>
          <a:r>
            <a:rPr lang="fr-FR" sz="1800" kern="1200" dirty="0">
              <a:latin typeface="Arial Narrow" panose="020B0606020202030204" pitchFamily="34" charset="0"/>
            </a:rPr>
            <a:t> Prestation Casino Fourrure</a:t>
          </a:r>
        </a:p>
      </dsp:txBody>
      <dsp:txXfrm>
        <a:off x="488366" y="1642996"/>
        <a:ext cx="1459111" cy="972740"/>
      </dsp:txXfrm>
    </dsp:sp>
    <dsp:sp modelId="{DD85EF2B-C3AF-475E-93D2-936A8F464480}">
      <dsp:nvSpPr>
        <dsp:cNvPr id="0" name=""/>
        <dsp:cNvSpPr/>
      </dsp:nvSpPr>
      <dsp:spPr>
        <a:xfrm>
          <a:off x="2190662" y="1642996"/>
          <a:ext cx="2431851" cy="972740"/>
        </a:xfrm>
        <a:prstGeom prst="chevron">
          <a:avLst/>
        </a:prstGeom>
        <a:solidFill>
          <a:schemeClr val="accent4">
            <a:alpha val="90000"/>
            <a:hueOff val="0"/>
            <a:satOff val="0"/>
            <a:lumOff val="0"/>
            <a:alphaOff val="-2000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fr-FR" sz="1800" b="1" kern="1200" dirty="0">
              <a:latin typeface="Arial Narrow" panose="020B0606020202030204" pitchFamily="34" charset="0"/>
            </a:rPr>
            <a:t>J2 matin </a:t>
          </a:r>
          <a:r>
            <a:rPr lang="fr-FR" sz="1800" kern="1200" dirty="0">
              <a:latin typeface="Arial Narrow" panose="020B0606020202030204" pitchFamily="34" charset="0"/>
            </a:rPr>
            <a:t> Teambuilding Espio-Training</a:t>
          </a:r>
        </a:p>
      </dsp:txBody>
      <dsp:txXfrm>
        <a:off x="2677032" y="1642996"/>
        <a:ext cx="1459111" cy="972740"/>
      </dsp:txXfrm>
    </dsp:sp>
    <dsp:sp modelId="{FD5CBD24-AD60-4AD3-9100-A63DF209B71F}">
      <dsp:nvSpPr>
        <dsp:cNvPr id="0" name=""/>
        <dsp:cNvSpPr/>
      </dsp:nvSpPr>
      <dsp:spPr>
        <a:xfrm>
          <a:off x="4379329" y="1642996"/>
          <a:ext cx="2431851" cy="972740"/>
        </a:xfrm>
        <a:prstGeom prst="chevron">
          <a:avLst/>
        </a:prstGeom>
        <a:solidFill>
          <a:schemeClr val="accent4">
            <a:alpha val="90000"/>
            <a:hueOff val="0"/>
            <a:satOff val="0"/>
            <a:lumOff val="0"/>
            <a:alphaOff val="-4000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fr-FR" sz="1700" b="1" kern="1200" dirty="0">
              <a:latin typeface="Arial Narrow" panose="020B0606020202030204" pitchFamily="34" charset="0"/>
            </a:rPr>
            <a:t>J2 Après-midi </a:t>
          </a:r>
          <a:r>
            <a:rPr lang="fr-FR" sz="1700" kern="1200" dirty="0">
              <a:latin typeface="Arial Narrow" panose="020B0606020202030204" pitchFamily="34" charset="0"/>
            </a:rPr>
            <a:t> Murder Escape </a:t>
          </a:r>
          <a:r>
            <a:rPr lang="fr-FR" sz="1500" kern="1200" dirty="0">
              <a:latin typeface="Arial Narrow" panose="020B0606020202030204" pitchFamily="34" charset="0"/>
            </a:rPr>
            <a:t>Résolution Enquête</a:t>
          </a:r>
        </a:p>
      </dsp:txBody>
      <dsp:txXfrm>
        <a:off x="4865699" y="1642996"/>
        <a:ext cx="1459111" cy="972740"/>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B8DF848D-35E3-D3E2-9DFF-E5B98AD05A6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FCDFF978-B57F-7918-17D8-7658A890C7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0FDB9BF-E356-4EA2-B8F1-AFFFEFE3C2DA}" type="datetimeFigureOut">
              <a:rPr lang="fr-FR" smtClean="0"/>
              <a:t>16/10/2023</a:t>
            </a:fld>
            <a:endParaRPr lang="fr-FR"/>
          </a:p>
        </p:txBody>
      </p:sp>
      <p:sp>
        <p:nvSpPr>
          <p:cNvPr id="4" name="Espace réservé du pied de page 3">
            <a:extLst>
              <a:ext uri="{FF2B5EF4-FFF2-40B4-BE49-F238E27FC236}">
                <a16:creationId xmlns:a16="http://schemas.microsoft.com/office/drawing/2014/main" id="{2FF641A5-1CE4-0B27-464E-91EB823E8F0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AC130E9B-0430-66BA-5ABF-22A82D92DF6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82C07DC-8A24-48C9-B49B-C5AE982D2C01}" type="slidenum">
              <a:rPr lang="fr-FR" smtClean="0"/>
              <a:t>‹N°›</a:t>
            </a:fld>
            <a:endParaRPr lang="fr-FR"/>
          </a:p>
        </p:txBody>
      </p:sp>
    </p:spTree>
    <p:extLst>
      <p:ext uri="{BB962C8B-B14F-4D97-AF65-F5344CB8AC3E}">
        <p14:creationId xmlns:p14="http://schemas.microsoft.com/office/powerpoint/2010/main" val="249515984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E9979F-4115-4DBA-B6AF-90C98482D1E4}" type="datetimeFigureOut">
              <a:rPr lang="fr-FR" smtClean="0"/>
              <a:t>16/10/2023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C793B9-A06F-4EB2-9946-FB5D787560EF}" type="slidenum">
              <a:rPr lang="fr-FR" smtClean="0"/>
              <a:t>‹N°›</a:t>
            </a:fld>
            <a:endParaRPr lang="fr-FR"/>
          </a:p>
        </p:txBody>
      </p:sp>
    </p:spTree>
    <p:extLst>
      <p:ext uri="{BB962C8B-B14F-4D97-AF65-F5344CB8AC3E}">
        <p14:creationId xmlns:p14="http://schemas.microsoft.com/office/powerpoint/2010/main" val="3658497118"/>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EC605D-4B6C-3AB2-ACD4-88F071E38D47}"/>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C57F8AA6-72F5-1429-E577-A840AA4795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6759ACF2-79FD-666B-403B-1753DB1F3D8A}"/>
              </a:ext>
            </a:extLst>
          </p:cNvPr>
          <p:cNvSpPr>
            <a:spLocks noGrp="1"/>
          </p:cNvSpPr>
          <p:nvPr>
            <p:ph type="dt" sz="half" idx="10"/>
          </p:nvPr>
        </p:nvSpPr>
        <p:spPr/>
        <p:txBody>
          <a:bodyPr/>
          <a:lstStyle/>
          <a:p>
            <a:fld id="{CAF3876B-3B8A-4D50-8013-261B4DAADD9A}" type="datetime1">
              <a:rPr lang="fr-FR" smtClean="0"/>
              <a:t>16/10/2023</a:t>
            </a:fld>
            <a:endParaRPr lang="fr-FR"/>
          </a:p>
        </p:txBody>
      </p:sp>
      <p:sp>
        <p:nvSpPr>
          <p:cNvPr id="5" name="Espace réservé du pied de page 4">
            <a:extLst>
              <a:ext uri="{FF2B5EF4-FFF2-40B4-BE49-F238E27FC236}">
                <a16:creationId xmlns:a16="http://schemas.microsoft.com/office/drawing/2014/main" id="{48179BD0-C659-8416-CEB7-E4DF1D7454D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20614A9-F769-C4E5-3859-A586AB838890}"/>
              </a:ext>
            </a:extLst>
          </p:cNvPr>
          <p:cNvSpPr>
            <a:spLocks noGrp="1"/>
          </p:cNvSpPr>
          <p:nvPr>
            <p:ph type="sldNum" sz="quarter" idx="12"/>
          </p:nvPr>
        </p:nvSpPr>
        <p:spPr/>
        <p:txBody>
          <a:bodyPr/>
          <a:lstStyle/>
          <a:p>
            <a:fld id="{D1EF6AC7-1DA7-45C6-9838-D7A25B92C10C}" type="slidenum">
              <a:rPr lang="fr-FR" smtClean="0"/>
              <a:t>‹N°›</a:t>
            </a:fld>
            <a:endParaRPr lang="fr-FR"/>
          </a:p>
        </p:txBody>
      </p:sp>
    </p:spTree>
    <p:extLst>
      <p:ext uri="{BB962C8B-B14F-4D97-AF65-F5344CB8AC3E}">
        <p14:creationId xmlns:p14="http://schemas.microsoft.com/office/powerpoint/2010/main" val="33184927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9642B9-0889-67D1-E877-37AAA8245B4E}"/>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E35D2E97-E422-3F54-4004-8B6CC8BBEB55}"/>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84A5D5A-3894-C822-5954-84DBA10062E3}"/>
              </a:ext>
            </a:extLst>
          </p:cNvPr>
          <p:cNvSpPr>
            <a:spLocks noGrp="1"/>
          </p:cNvSpPr>
          <p:nvPr>
            <p:ph type="dt" sz="half" idx="10"/>
          </p:nvPr>
        </p:nvSpPr>
        <p:spPr/>
        <p:txBody>
          <a:bodyPr/>
          <a:lstStyle/>
          <a:p>
            <a:fld id="{A6815C0C-113C-4A3F-96B7-8F5664550D5D}" type="datetime1">
              <a:rPr lang="fr-FR" smtClean="0"/>
              <a:t>16/10/2023</a:t>
            </a:fld>
            <a:endParaRPr lang="fr-FR"/>
          </a:p>
        </p:txBody>
      </p:sp>
      <p:sp>
        <p:nvSpPr>
          <p:cNvPr id="5" name="Espace réservé du pied de page 4">
            <a:extLst>
              <a:ext uri="{FF2B5EF4-FFF2-40B4-BE49-F238E27FC236}">
                <a16:creationId xmlns:a16="http://schemas.microsoft.com/office/drawing/2014/main" id="{7EE6FA46-66C0-0861-0ED2-A747D7F6A82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0A713C3-456A-BB0C-5321-818E1AD73107}"/>
              </a:ext>
            </a:extLst>
          </p:cNvPr>
          <p:cNvSpPr>
            <a:spLocks noGrp="1"/>
          </p:cNvSpPr>
          <p:nvPr>
            <p:ph type="sldNum" sz="quarter" idx="12"/>
          </p:nvPr>
        </p:nvSpPr>
        <p:spPr/>
        <p:txBody>
          <a:bodyPr/>
          <a:lstStyle/>
          <a:p>
            <a:fld id="{D1EF6AC7-1DA7-45C6-9838-D7A25B92C10C}" type="slidenum">
              <a:rPr lang="fr-FR" smtClean="0"/>
              <a:t>‹N°›</a:t>
            </a:fld>
            <a:endParaRPr lang="fr-FR"/>
          </a:p>
        </p:txBody>
      </p:sp>
    </p:spTree>
    <p:extLst>
      <p:ext uri="{BB962C8B-B14F-4D97-AF65-F5344CB8AC3E}">
        <p14:creationId xmlns:p14="http://schemas.microsoft.com/office/powerpoint/2010/main" val="3337464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1E844B36-5F8D-C9F8-C36A-A0DE726BD5D9}"/>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66935E4E-D60E-C7DE-B352-DD4AF181E83E}"/>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D9BC3A9-AE05-99E4-CAC0-3925C24D22C3}"/>
              </a:ext>
            </a:extLst>
          </p:cNvPr>
          <p:cNvSpPr>
            <a:spLocks noGrp="1"/>
          </p:cNvSpPr>
          <p:nvPr>
            <p:ph type="dt" sz="half" idx="10"/>
          </p:nvPr>
        </p:nvSpPr>
        <p:spPr/>
        <p:txBody>
          <a:bodyPr/>
          <a:lstStyle/>
          <a:p>
            <a:fld id="{3D556C70-5F2C-45EC-BCBE-5EAFB51DBF77}" type="datetime1">
              <a:rPr lang="fr-FR" smtClean="0"/>
              <a:t>16/10/2023</a:t>
            </a:fld>
            <a:endParaRPr lang="fr-FR"/>
          </a:p>
        </p:txBody>
      </p:sp>
      <p:sp>
        <p:nvSpPr>
          <p:cNvPr id="5" name="Espace réservé du pied de page 4">
            <a:extLst>
              <a:ext uri="{FF2B5EF4-FFF2-40B4-BE49-F238E27FC236}">
                <a16:creationId xmlns:a16="http://schemas.microsoft.com/office/drawing/2014/main" id="{1D52B357-C714-8C55-3E9B-ADBA0596066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42776E3-45CA-3368-8AEB-4D16D3A9AD46}"/>
              </a:ext>
            </a:extLst>
          </p:cNvPr>
          <p:cNvSpPr>
            <a:spLocks noGrp="1"/>
          </p:cNvSpPr>
          <p:nvPr>
            <p:ph type="sldNum" sz="quarter" idx="12"/>
          </p:nvPr>
        </p:nvSpPr>
        <p:spPr/>
        <p:txBody>
          <a:bodyPr/>
          <a:lstStyle/>
          <a:p>
            <a:fld id="{D1EF6AC7-1DA7-45C6-9838-D7A25B92C10C}" type="slidenum">
              <a:rPr lang="fr-FR" smtClean="0"/>
              <a:t>‹N°›</a:t>
            </a:fld>
            <a:endParaRPr lang="fr-FR"/>
          </a:p>
        </p:txBody>
      </p:sp>
    </p:spTree>
    <p:extLst>
      <p:ext uri="{BB962C8B-B14F-4D97-AF65-F5344CB8AC3E}">
        <p14:creationId xmlns:p14="http://schemas.microsoft.com/office/powerpoint/2010/main" val="3778429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88E481-3BAC-3FEB-E4A4-789BE998C98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432B2E1-2EB4-90EF-2E1B-E6505BE9C147}"/>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E054357-8475-4960-189C-6F472F20929C}"/>
              </a:ext>
            </a:extLst>
          </p:cNvPr>
          <p:cNvSpPr>
            <a:spLocks noGrp="1"/>
          </p:cNvSpPr>
          <p:nvPr>
            <p:ph type="dt" sz="half" idx="10"/>
          </p:nvPr>
        </p:nvSpPr>
        <p:spPr/>
        <p:txBody>
          <a:bodyPr/>
          <a:lstStyle/>
          <a:p>
            <a:fld id="{E76F119E-2FC0-456F-8CDC-B7D9389774F2}" type="datetime1">
              <a:rPr lang="fr-FR" smtClean="0"/>
              <a:t>16/10/2023</a:t>
            </a:fld>
            <a:endParaRPr lang="fr-FR"/>
          </a:p>
        </p:txBody>
      </p:sp>
      <p:sp>
        <p:nvSpPr>
          <p:cNvPr id="5" name="Espace réservé du pied de page 4">
            <a:extLst>
              <a:ext uri="{FF2B5EF4-FFF2-40B4-BE49-F238E27FC236}">
                <a16:creationId xmlns:a16="http://schemas.microsoft.com/office/drawing/2014/main" id="{6466CB1E-A21F-CAEC-1652-9E0CED15662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52EDDD5-9015-56C9-46E5-0EF391414032}"/>
              </a:ext>
            </a:extLst>
          </p:cNvPr>
          <p:cNvSpPr>
            <a:spLocks noGrp="1"/>
          </p:cNvSpPr>
          <p:nvPr>
            <p:ph type="sldNum" sz="quarter" idx="12"/>
          </p:nvPr>
        </p:nvSpPr>
        <p:spPr/>
        <p:txBody>
          <a:bodyPr/>
          <a:lstStyle/>
          <a:p>
            <a:fld id="{D1EF6AC7-1DA7-45C6-9838-D7A25B92C10C}" type="slidenum">
              <a:rPr lang="fr-FR" smtClean="0"/>
              <a:t>‹N°›</a:t>
            </a:fld>
            <a:endParaRPr lang="fr-FR"/>
          </a:p>
        </p:txBody>
      </p:sp>
    </p:spTree>
    <p:extLst>
      <p:ext uri="{BB962C8B-B14F-4D97-AF65-F5344CB8AC3E}">
        <p14:creationId xmlns:p14="http://schemas.microsoft.com/office/powerpoint/2010/main" val="3241271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DB2A08-0186-644C-87B6-1C94C07BC6F9}"/>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8586FDD6-34D6-BEC8-8C99-5081B12127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0FAEF6F6-1A47-E20C-F9DD-C89E84F2E1FD}"/>
              </a:ext>
            </a:extLst>
          </p:cNvPr>
          <p:cNvSpPr>
            <a:spLocks noGrp="1"/>
          </p:cNvSpPr>
          <p:nvPr>
            <p:ph type="dt" sz="half" idx="10"/>
          </p:nvPr>
        </p:nvSpPr>
        <p:spPr/>
        <p:txBody>
          <a:bodyPr/>
          <a:lstStyle/>
          <a:p>
            <a:fld id="{865DAC96-8B08-4702-8286-27F8E7C5EB89}" type="datetime1">
              <a:rPr lang="fr-FR" smtClean="0"/>
              <a:t>16/10/2023</a:t>
            </a:fld>
            <a:endParaRPr lang="fr-FR"/>
          </a:p>
        </p:txBody>
      </p:sp>
      <p:sp>
        <p:nvSpPr>
          <p:cNvPr id="5" name="Espace réservé du pied de page 4">
            <a:extLst>
              <a:ext uri="{FF2B5EF4-FFF2-40B4-BE49-F238E27FC236}">
                <a16:creationId xmlns:a16="http://schemas.microsoft.com/office/drawing/2014/main" id="{AC9D237C-84BD-EB56-5D1C-F4BC87319B5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E8520F9-CDB2-D7F4-3EFF-BD0A2198CBE8}"/>
              </a:ext>
            </a:extLst>
          </p:cNvPr>
          <p:cNvSpPr>
            <a:spLocks noGrp="1"/>
          </p:cNvSpPr>
          <p:nvPr>
            <p:ph type="sldNum" sz="quarter" idx="12"/>
          </p:nvPr>
        </p:nvSpPr>
        <p:spPr/>
        <p:txBody>
          <a:bodyPr/>
          <a:lstStyle/>
          <a:p>
            <a:fld id="{D1EF6AC7-1DA7-45C6-9838-D7A25B92C10C}" type="slidenum">
              <a:rPr lang="fr-FR" smtClean="0"/>
              <a:t>‹N°›</a:t>
            </a:fld>
            <a:endParaRPr lang="fr-FR"/>
          </a:p>
        </p:txBody>
      </p:sp>
    </p:spTree>
    <p:extLst>
      <p:ext uri="{BB962C8B-B14F-4D97-AF65-F5344CB8AC3E}">
        <p14:creationId xmlns:p14="http://schemas.microsoft.com/office/powerpoint/2010/main" val="5888486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4E432C-C53F-9DE9-ADE0-057AA3D09C32}"/>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E79BEAD-42FE-0EB9-B312-9FB07D746512}"/>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DABFF6D9-5D54-ECCD-014B-D7F6A84CEC9D}"/>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0D6C9163-A45B-EFD6-6350-7CBDAAE7B92A}"/>
              </a:ext>
            </a:extLst>
          </p:cNvPr>
          <p:cNvSpPr>
            <a:spLocks noGrp="1"/>
          </p:cNvSpPr>
          <p:nvPr>
            <p:ph type="dt" sz="half" idx="10"/>
          </p:nvPr>
        </p:nvSpPr>
        <p:spPr/>
        <p:txBody>
          <a:bodyPr/>
          <a:lstStyle/>
          <a:p>
            <a:fld id="{32F364DE-C4F1-4493-80AF-EF786A3D066D}" type="datetime1">
              <a:rPr lang="fr-FR" smtClean="0"/>
              <a:t>16/10/2023</a:t>
            </a:fld>
            <a:endParaRPr lang="fr-FR"/>
          </a:p>
        </p:txBody>
      </p:sp>
      <p:sp>
        <p:nvSpPr>
          <p:cNvPr id="6" name="Espace réservé du pied de page 5">
            <a:extLst>
              <a:ext uri="{FF2B5EF4-FFF2-40B4-BE49-F238E27FC236}">
                <a16:creationId xmlns:a16="http://schemas.microsoft.com/office/drawing/2014/main" id="{15A09DB1-AB5F-FD60-ACCE-D74C646B915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8EA9E55-1165-F176-E47E-7DEF1614575E}"/>
              </a:ext>
            </a:extLst>
          </p:cNvPr>
          <p:cNvSpPr>
            <a:spLocks noGrp="1"/>
          </p:cNvSpPr>
          <p:nvPr>
            <p:ph type="sldNum" sz="quarter" idx="12"/>
          </p:nvPr>
        </p:nvSpPr>
        <p:spPr/>
        <p:txBody>
          <a:bodyPr/>
          <a:lstStyle/>
          <a:p>
            <a:fld id="{D1EF6AC7-1DA7-45C6-9838-D7A25B92C10C}" type="slidenum">
              <a:rPr lang="fr-FR" smtClean="0"/>
              <a:t>‹N°›</a:t>
            </a:fld>
            <a:endParaRPr lang="fr-FR"/>
          </a:p>
        </p:txBody>
      </p:sp>
    </p:spTree>
    <p:extLst>
      <p:ext uri="{BB962C8B-B14F-4D97-AF65-F5344CB8AC3E}">
        <p14:creationId xmlns:p14="http://schemas.microsoft.com/office/powerpoint/2010/main" val="4087607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3E7BA20-DC1B-6ED4-25A7-BA000346E7BA}"/>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AB42C93D-EA49-E6CE-A3E2-E4FDACFE3D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14072398-48E1-B13C-DCFD-7F5B5047DB49}"/>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9D562580-FA3E-51D4-68A0-63DC12EF3A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94939364-5E66-7C3D-9192-D6F4F8D8C105}"/>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7D2D6A38-FA80-84BC-AE1B-F84F042D6E14}"/>
              </a:ext>
            </a:extLst>
          </p:cNvPr>
          <p:cNvSpPr>
            <a:spLocks noGrp="1"/>
          </p:cNvSpPr>
          <p:nvPr>
            <p:ph type="dt" sz="half" idx="10"/>
          </p:nvPr>
        </p:nvSpPr>
        <p:spPr/>
        <p:txBody>
          <a:bodyPr/>
          <a:lstStyle/>
          <a:p>
            <a:fld id="{C3D2266B-B1B9-4057-8292-7B3FFB77B0BF}" type="datetime1">
              <a:rPr lang="fr-FR" smtClean="0"/>
              <a:t>16/10/2023</a:t>
            </a:fld>
            <a:endParaRPr lang="fr-FR"/>
          </a:p>
        </p:txBody>
      </p:sp>
      <p:sp>
        <p:nvSpPr>
          <p:cNvPr id="8" name="Espace réservé du pied de page 7">
            <a:extLst>
              <a:ext uri="{FF2B5EF4-FFF2-40B4-BE49-F238E27FC236}">
                <a16:creationId xmlns:a16="http://schemas.microsoft.com/office/drawing/2014/main" id="{7A75FEE6-9E5D-EBB8-7BDD-810AA971D88D}"/>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A1AC4DD8-6CDF-6A31-A3E6-088721F7E36A}"/>
              </a:ext>
            </a:extLst>
          </p:cNvPr>
          <p:cNvSpPr>
            <a:spLocks noGrp="1"/>
          </p:cNvSpPr>
          <p:nvPr>
            <p:ph type="sldNum" sz="quarter" idx="12"/>
          </p:nvPr>
        </p:nvSpPr>
        <p:spPr/>
        <p:txBody>
          <a:bodyPr/>
          <a:lstStyle/>
          <a:p>
            <a:fld id="{D1EF6AC7-1DA7-45C6-9838-D7A25B92C10C}" type="slidenum">
              <a:rPr lang="fr-FR" smtClean="0"/>
              <a:t>‹N°›</a:t>
            </a:fld>
            <a:endParaRPr lang="fr-FR"/>
          </a:p>
        </p:txBody>
      </p:sp>
    </p:spTree>
    <p:extLst>
      <p:ext uri="{BB962C8B-B14F-4D97-AF65-F5344CB8AC3E}">
        <p14:creationId xmlns:p14="http://schemas.microsoft.com/office/powerpoint/2010/main" val="9523900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D686E1-2DBE-6C57-C38F-4EFBF92CC173}"/>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32176E09-2952-55E9-0EA5-961EF219C269}"/>
              </a:ext>
            </a:extLst>
          </p:cNvPr>
          <p:cNvSpPr>
            <a:spLocks noGrp="1"/>
          </p:cNvSpPr>
          <p:nvPr>
            <p:ph type="dt" sz="half" idx="10"/>
          </p:nvPr>
        </p:nvSpPr>
        <p:spPr/>
        <p:txBody>
          <a:bodyPr/>
          <a:lstStyle/>
          <a:p>
            <a:fld id="{31D99034-7401-4289-8304-ED8B8EE0D06C}" type="datetime1">
              <a:rPr lang="fr-FR" smtClean="0"/>
              <a:t>16/10/2023</a:t>
            </a:fld>
            <a:endParaRPr lang="fr-FR"/>
          </a:p>
        </p:txBody>
      </p:sp>
      <p:sp>
        <p:nvSpPr>
          <p:cNvPr id="4" name="Espace réservé du pied de page 3">
            <a:extLst>
              <a:ext uri="{FF2B5EF4-FFF2-40B4-BE49-F238E27FC236}">
                <a16:creationId xmlns:a16="http://schemas.microsoft.com/office/drawing/2014/main" id="{8BC59B59-C4BB-35F6-19DC-EB81C735381E}"/>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3A264BFD-FB79-AB89-ED60-9F2FFF5431C9}"/>
              </a:ext>
            </a:extLst>
          </p:cNvPr>
          <p:cNvSpPr>
            <a:spLocks noGrp="1"/>
          </p:cNvSpPr>
          <p:nvPr>
            <p:ph type="sldNum" sz="quarter" idx="12"/>
          </p:nvPr>
        </p:nvSpPr>
        <p:spPr/>
        <p:txBody>
          <a:bodyPr/>
          <a:lstStyle/>
          <a:p>
            <a:fld id="{D1EF6AC7-1DA7-45C6-9838-D7A25B92C10C}" type="slidenum">
              <a:rPr lang="fr-FR" smtClean="0"/>
              <a:t>‹N°›</a:t>
            </a:fld>
            <a:endParaRPr lang="fr-FR"/>
          </a:p>
        </p:txBody>
      </p:sp>
    </p:spTree>
    <p:extLst>
      <p:ext uri="{BB962C8B-B14F-4D97-AF65-F5344CB8AC3E}">
        <p14:creationId xmlns:p14="http://schemas.microsoft.com/office/powerpoint/2010/main" val="5353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58DF6910-B243-03B7-9960-03F47227773C}"/>
              </a:ext>
            </a:extLst>
          </p:cNvPr>
          <p:cNvSpPr>
            <a:spLocks noGrp="1"/>
          </p:cNvSpPr>
          <p:nvPr>
            <p:ph type="dt" sz="half" idx="10"/>
          </p:nvPr>
        </p:nvSpPr>
        <p:spPr/>
        <p:txBody>
          <a:bodyPr/>
          <a:lstStyle/>
          <a:p>
            <a:fld id="{BEBF34DB-1EF8-4276-B9D1-6819A261D918}" type="datetime1">
              <a:rPr lang="fr-FR" smtClean="0"/>
              <a:t>16/10/2023</a:t>
            </a:fld>
            <a:endParaRPr lang="fr-FR"/>
          </a:p>
        </p:txBody>
      </p:sp>
      <p:sp>
        <p:nvSpPr>
          <p:cNvPr id="3" name="Espace réservé du pied de page 2">
            <a:extLst>
              <a:ext uri="{FF2B5EF4-FFF2-40B4-BE49-F238E27FC236}">
                <a16:creationId xmlns:a16="http://schemas.microsoft.com/office/drawing/2014/main" id="{D6B5356C-7E66-98B1-66BD-82CFDD7E87DE}"/>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BF47CEE7-C749-FB7E-749F-FBC56EECE09A}"/>
              </a:ext>
            </a:extLst>
          </p:cNvPr>
          <p:cNvSpPr>
            <a:spLocks noGrp="1"/>
          </p:cNvSpPr>
          <p:nvPr>
            <p:ph type="sldNum" sz="quarter" idx="12"/>
          </p:nvPr>
        </p:nvSpPr>
        <p:spPr/>
        <p:txBody>
          <a:bodyPr/>
          <a:lstStyle/>
          <a:p>
            <a:fld id="{D1EF6AC7-1DA7-45C6-9838-D7A25B92C10C}" type="slidenum">
              <a:rPr lang="fr-FR" smtClean="0"/>
              <a:t>‹N°›</a:t>
            </a:fld>
            <a:endParaRPr lang="fr-FR"/>
          </a:p>
        </p:txBody>
      </p:sp>
    </p:spTree>
    <p:extLst>
      <p:ext uri="{BB962C8B-B14F-4D97-AF65-F5344CB8AC3E}">
        <p14:creationId xmlns:p14="http://schemas.microsoft.com/office/powerpoint/2010/main" val="16635865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E2B102-4AFD-09B1-BF62-CC4157C4BE7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4AF8F8FD-B2DA-17A8-C34C-325B60F0D9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A212B3FE-F07A-E1C3-289E-67BC0C1DD2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67F1854-3AB4-760F-35CE-843B5D19462F}"/>
              </a:ext>
            </a:extLst>
          </p:cNvPr>
          <p:cNvSpPr>
            <a:spLocks noGrp="1"/>
          </p:cNvSpPr>
          <p:nvPr>
            <p:ph type="dt" sz="half" idx="10"/>
          </p:nvPr>
        </p:nvSpPr>
        <p:spPr/>
        <p:txBody>
          <a:bodyPr/>
          <a:lstStyle/>
          <a:p>
            <a:fld id="{3708B659-4EFC-4303-98DD-7666A0FB0E68}" type="datetime1">
              <a:rPr lang="fr-FR" smtClean="0"/>
              <a:t>16/10/2023</a:t>
            </a:fld>
            <a:endParaRPr lang="fr-FR"/>
          </a:p>
        </p:txBody>
      </p:sp>
      <p:sp>
        <p:nvSpPr>
          <p:cNvPr id="6" name="Espace réservé du pied de page 5">
            <a:extLst>
              <a:ext uri="{FF2B5EF4-FFF2-40B4-BE49-F238E27FC236}">
                <a16:creationId xmlns:a16="http://schemas.microsoft.com/office/drawing/2014/main" id="{47D4B4FC-C36F-1B85-E342-E5075F075DD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0E68B27-2133-C23E-5F67-0D66B49DC795}"/>
              </a:ext>
            </a:extLst>
          </p:cNvPr>
          <p:cNvSpPr>
            <a:spLocks noGrp="1"/>
          </p:cNvSpPr>
          <p:nvPr>
            <p:ph type="sldNum" sz="quarter" idx="12"/>
          </p:nvPr>
        </p:nvSpPr>
        <p:spPr/>
        <p:txBody>
          <a:bodyPr/>
          <a:lstStyle/>
          <a:p>
            <a:fld id="{D1EF6AC7-1DA7-45C6-9838-D7A25B92C10C}" type="slidenum">
              <a:rPr lang="fr-FR" smtClean="0"/>
              <a:t>‹N°›</a:t>
            </a:fld>
            <a:endParaRPr lang="fr-FR"/>
          </a:p>
        </p:txBody>
      </p:sp>
    </p:spTree>
    <p:extLst>
      <p:ext uri="{BB962C8B-B14F-4D97-AF65-F5344CB8AC3E}">
        <p14:creationId xmlns:p14="http://schemas.microsoft.com/office/powerpoint/2010/main" val="2653304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E8A500-36A5-73FD-06C8-1A2489AB2A4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2F4B8BF6-085E-558C-C809-1DB66EA0FC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E9975AB0-B215-2B67-007D-7372319B7A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323EA0E-A653-F52E-D6F2-504EA361D847}"/>
              </a:ext>
            </a:extLst>
          </p:cNvPr>
          <p:cNvSpPr>
            <a:spLocks noGrp="1"/>
          </p:cNvSpPr>
          <p:nvPr>
            <p:ph type="dt" sz="half" idx="10"/>
          </p:nvPr>
        </p:nvSpPr>
        <p:spPr/>
        <p:txBody>
          <a:bodyPr/>
          <a:lstStyle/>
          <a:p>
            <a:fld id="{9FDC350D-000D-4B2B-BFAE-9627757165BA}" type="datetime1">
              <a:rPr lang="fr-FR" smtClean="0"/>
              <a:t>16/10/2023</a:t>
            </a:fld>
            <a:endParaRPr lang="fr-FR"/>
          </a:p>
        </p:txBody>
      </p:sp>
      <p:sp>
        <p:nvSpPr>
          <p:cNvPr id="6" name="Espace réservé du pied de page 5">
            <a:extLst>
              <a:ext uri="{FF2B5EF4-FFF2-40B4-BE49-F238E27FC236}">
                <a16:creationId xmlns:a16="http://schemas.microsoft.com/office/drawing/2014/main" id="{79FDF2C3-489C-7A31-0CE4-3BA911FFBFD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D682BEE-CFA1-76BC-2A6E-3BE25DF576B5}"/>
              </a:ext>
            </a:extLst>
          </p:cNvPr>
          <p:cNvSpPr>
            <a:spLocks noGrp="1"/>
          </p:cNvSpPr>
          <p:nvPr>
            <p:ph type="sldNum" sz="quarter" idx="12"/>
          </p:nvPr>
        </p:nvSpPr>
        <p:spPr/>
        <p:txBody>
          <a:bodyPr/>
          <a:lstStyle/>
          <a:p>
            <a:fld id="{D1EF6AC7-1DA7-45C6-9838-D7A25B92C10C}" type="slidenum">
              <a:rPr lang="fr-FR" smtClean="0"/>
              <a:t>‹N°›</a:t>
            </a:fld>
            <a:endParaRPr lang="fr-FR"/>
          </a:p>
        </p:txBody>
      </p:sp>
    </p:spTree>
    <p:extLst>
      <p:ext uri="{BB962C8B-B14F-4D97-AF65-F5344CB8AC3E}">
        <p14:creationId xmlns:p14="http://schemas.microsoft.com/office/powerpoint/2010/main" val="2620511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AE89E7D5-23ED-FCC6-D433-3E70569CFE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14B57A56-3464-6F96-6CA4-8D549084FC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0284D22-112E-B62D-8798-D066D54108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BD9174-662A-4CD1-A75B-C906260ECE66}" type="datetime1">
              <a:rPr lang="fr-FR" smtClean="0"/>
              <a:t>16/10/2023</a:t>
            </a:fld>
            <a:endParaRPr lang="fr-FR"/>
          </a:p>
        </p:txBody>
      </p:sp>
      <p:sp>
        <p:nvSpPr>
          <p:cNvPr id="5" name="Espace réservé du pied de page 4">
            <a:extLst>
              <a:ext uri="{FF2B5EF4-FFF2-40B4-BE49-F238E27FC236}">
                <a16:creationId xmlns:a16="http://schemas.microsoft.com/office/drawing/2014/main" id="{FCE779FE-52F9-39E6-2BA9-777B1932C4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A1BDEA48-DBE6-0BE6-D9E0-3EEC680453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EF6AC7-1DA7-45C6-9838-D7A25B92C10C}" type="slidenum">
              <a:rPr lang="fr-FR" smtClean="0"/>
              <a:t>‹N°›</a:t>
            </a:fld>
            <a:endParaRPr lang="fr-FR"/>
          </a:p>
        </p:txBody>
      </p:sp>
    </p:spTree>
    <p:extLst>
      <p:ext uri="{BB962C8B-B14F-4D97-AF65-F5344CB8AC3E}">
        <p14:creationId xmlns:p14="http://schemas.microsoft.com/office/powerpoint/2010/main" val="7945443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6.jp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hyperlink" Target="http://www.mission-agents-secrets.com/" TargetMode="External"/><Relationship Id="rId5" Type="http://schemas.openxmlformats.org/officeDocument/2006/relationships/image" Target="../media/image7.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hyperlink" Target="http://www.mission-agents-secrets.com/" TargetMode="External"/><Relationship Id="rId3" Type="http://schemas.openxmlformats.org/officeDocument/2006/relationships/image" Target="../media/image4.jpeg"/><Relationship Id="rId7" Type="http://schemas.openxmlformats.org/officeDocument/2006/relationships/image" Target="../media/image35.png"/><Relationship Id="rId12" Type="http://schemas.openxmlformats.org/officeDocument/2006/relationships/image" Target="../media/image40.svg"/><Relationship Id="rId2" Type="http://schemas.openxmlformats.org/officeDocument/2006/relationships/image" Target="../media/image1.png"/><Relationship Id="rId16" Type="http://schemas.openxmlformats.org/officeDocument/2006/relationships/image" Target="../media/image58.jpg"/><Relationship Id="rId1" Type="http://schemas.openxmlformats.org/officeDocument/2006/relationships/slideLayout" Target="../slideLayouts/slideLayout1.xml"/><Relationship Id="rId6" Type="http://schemas.openxmlformats.org/officeDocument/2006/relationships/image" Target="../media/image25.svg"/><Relationship Id="rId11" Type="http://schemas.openxmlformats.org/officeDocument/2006/relationships/image" Target="../media/image39.png"/><Relationship Id="rId5" Type="http://schemas.openxmlformats.org/officeDocument/2006/relationships/image" Target="../media/image24.png"/><Relationship Id="rId15" Type="http://schemas.openxmlformats.org/officeDocument/2006/relationships/hyperlink" Target="https://www.youtube.com/watch?v=0fsQG4lTqv8&amp;t=1s" TargetMode="External"/><Relationship Id="rId10" Type="http://schemas.openxmlformats.org/officeDocument/2006/relationships/image" Target="../media/image38.svg"/><Relationship Id="rId4" Type="http://schemas.openxmlformats.org/officeDocument/2006/relationships/image" Target="../media/image5.png"/><Relationship Id="rId9" Type="http://schemas.openxmlformats.org/officeDocument/2006/relationships/image" Target="../media/image37.png"/><Relationship Id="rId14" Type="http://schemas.openxmlformats.org/officeDocument/2006/relationships/image" Target="../media/image57.jpg"/></Relationships>
</file>

<file path=ppt/slides/_rels/slide12.xml.rels><?xml version="1.0" encoding="UTF-8" standalone="yes"?>
<Relationships xmlns="http://schemas.openxmlformats.org/package/2006/relationships"><Relationship Id="rId8" Type="http://schemas.openxmlformats.org/officeDocument/2006/relationships/image" Target="../media/image59.jpg"/><Relationship Id="rId13" Type="http://schemas.openxmlformats.org/officeDocument/2006/relationships/image" Target="../media/image64.jpg"/><Relationship Id="rId3" Type="http://schemas.openxmlformats.org/officeDocument/2006/relationships/image" Target="../media/image4.jpeg"/><Relationship Id="rId7" Type="http://schemas.openxmlformats.org/officeDocument/2006/relationships/hyperlink" Target="http://www.mission-agents-secrets.com/" TargetMode="External"/><Relationship Id="rId12" Type="http://schemas.openxmlformats.org/officeDocument/2006/relationships/image" Target="../media/image63.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5.svg"/><Relationship Id="rId11" Type="http://schemas.openxmlformats.org/officeDocument/2006/relationships/image" Target="../media/image62.JPG"/><Relationship Id="rId5" Type="http://schemas.openxmlformats.org/officeDocument/2006/relationships/image" Target="../media/image24.png"/><Relationship Id="rId10" Type="http://schemas.openxmlformats.org/officeDocument/2006/relationships/image" Target="../media/image61.jpg"/><Relationship Id="rId4" Type="http://schemas.openxmlformats.org/officeDocument/2006/relationships/image" Target="../media/image5.png"/><Relationship Id="rId9" Type="http://schemas.openxmlformats.org/officeDocument/2006/relationships/image" Target="../media/image60.jpg"/><Relationship Id="rId14" Type="http://schemas.openxmlformats.org/officeDocument/2006/relationships/image" Target="../media/image65.jpg"/></Relationships>
</file>

<file path=ppt/slides/_rels/slide13.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image" Target="../media/image4.jpeg"/><Relationship Id="rId7" Type="http://schemas.openxmlformats.org/officeDocument/2006/relationships/image" Target="../media/image66.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9.jpg"/><Relationship Id="rId5" Type="http://schemas.openxmlformats.org/officeDocument/2006/relationships/hyperlink" Target="http://www.mission-agents-secrets.com/" TargetMode="External"/><Relationship Id="rId10" Type="http://schemas.openxmlformats.org/officeDocument/2006/relationships/image" Target="../media/image68.jpg"/><Relationship Id="rId4" Type="http://schemas.openxmlformats.org/officeDocument/2006/relationships/image" Target="../media/image5.png"/><Relationship Id="rId9" Type="http://schemas.openxmlformats.org/officeDocument/2006/relationships/image" Target="../media/image67.jpg"/></Relationships>
</file>

<file path=ppt/slides/_rels/slide14.xml.rels><?xml version="1.0" encoding="UTF-8" standalone="yes"?>
<Relationships xmlns="http://schemas.openxmlformats.org/package/2006/relationships"><Relationship Id="rId8" Type="http://schemas.openxmlformats.org/officeDocument/2006/relationships/image" Target="../media/image70.jpg"/><Relationship Id="rId3" Type="http://schemas.openxmlformats.org/officeDocument/2006/relationships/image" Target="../media/image4.jpeg"/><Relationship Id="rId7" Type="http://schemas.openxmlformats.org/officeDocument/2006/relationships/image" Target="../media/image60.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9.jpg"/><Relationship Id="rId5" Type="http://schemas.openxmlformats.org/officeDocument/2006/relationships/hyperlink" Target="http://www.mission-agents-secrets.com/" TargetMode="External"/><Relationship Id="rId10" Type="http://schemas.openxmlformats.org/officeDocument/2006/relationships/image" Target="../media/image72.JPG"/><Relationship Id="rId4" Type="http://schemas.openxmlformats.org/officeDocument/2006/relationships/image" Target="../media/image5.png"/><Relationship Id="rId9" Type="http://schemas.openxmlformats.org/officeDocument/2006/relationships/image" Target="../media/image71.jpg"/></Relationships>
</file>

<file path=ppt/slides/_rels/slide15.xml.rels><?xml version="1.0" encoding="UTF-8" standalone="yes"?>
<Relationships xmlns="http://schemas.openxmlformats.org/package/2006/relationships"><Relationship Id="rId8" Type="http://schemas.openxmlformats.org/officeDocument/2006/relationships/image" Target="../media/image65.jpg"/><Relationship Id="rId3" Type="http://schemas.openxmlformats.org/officeDocument/2006/relationships/image" Target="../media/image4.jpeg"/><Relationship Id="rId7" Type="http://schemas.openxmlformats.org/officeDocument/2006/relationships/image" Target="../media/image74.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3.jpg"/><Relationship Id="rId5" Type="http://schemas.openxmlformats.org/officeDocument/2006/relationships/hyperlink" Target="http://www.mission-agents-secrets.com/" TargetMode="External"/><Relationship Id="rId10" Type="http://schemas.openxmlformats.org/officeDocument/2006/relationships/image" Target="../media/image76.jpg"/><Relationship Id="rId4" Type="http://schemas.openxmlformats.org/officeDocument/2006/relationships/image" Target="../media/image5.png"/><Relationship Id="rId9" Type="http://schemas.openxmlformats.org/officeDocument/2006/relationships/image" Target="../media/image75.jpg"/></Relationships>
</file>

<file path=ppt/slides/_rels/slide16.xml.rels><?xml version="1.0" encoding="UTF-8" standalone="yes"?>
<Relationships xmlns="http://schemas.openxmlformats.org/package/2006/relationships"><Relationship Id="rId8" Type="http://schemas.openxmlformats.org/officeDocument/2006/relationships/image" Target="../media/image79.jpg"/><Relationship Id="rId3" Type="http://schemas.openxmlformats.org/officeDocument/2006/relationships/image" Target="../media/image4.jpeg"/><Relationship Id="rId7" Type="http://schemas.openxmlformats.org/officeDocument/2006/relationships/image" Target="../media/image78.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7.jpg"/><Relationship Id="rId5" Type="http://schemas.openxmlformats.org/officeDocument/2006/relationships/hyperlink" Target="http://www.mission-agents-secrets.com/" TargetMode="External"/><Relationship Id="rId10" Type="http://schemas.openxmlformats.org/officeDocument/2006/relationships/image" Target="../media/image64.jpg"/><Relationship Id="rId4" Type="http://schemas.openxmlformats.org/officeDocument/2006/relationships/image" Target="../media/image5.png"/><Relationship Id="rId9" Type="http://schemas.openxmlformats.org/officeDocument/2006/relationships/image" Target="../media/image80.jpg"/></Relationships>
</file>

<file path=ppt/slides/_rels/slide17.xml.rels><?xml version="1.0" encoding="UTF-8" standalone="yes"?>
<Relationships xmlns="http://schemas.openxmlformats.org/package/2006/relationships"><Relationship Id="rId8" Type="http://schemas.openxmlformats.org/officeDocument/2006/relationships/image" Target="../media/image83.jpg"/><Relationship Id="rId3" Type="http://schemas.openxmlformats.org/officeDocument/2006/relationships/image" Target="../media/image4.jpeg"/><Relationship Id="rId7" Type="http://schemas.openxmlformats.org/officeDocument/2006/relationships/image" Target="../media/image82.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1.jpg"/><Relationship Id="rId5" Type="http://schemas.openxmlformats.org/officeDocument/2006/relationships/hyperlink" Target="http://www.mission-agents-secrets.com/" TargetMode="External"/><Relationship Id="rId10" Type="http://schemas.openxmlformats.org/officeDocument/2006/relationships/image" Target="../media/image63.jpg"/><Relationship Id="rId4" Type="http://schemas.openxmlformats.org/officeDocument/2006/relationships/image" Target="../media/image5.png"/><Relationship Id="rId9" Type="http://schemas.openxmlformats.org/officeDocument/2006/relationships/image" Target="../media/image84.JPG"/></Relationships>
</file>

<file path=ppt/slides/_rels/slide18.xml.rels><?xml version="1.0" encoding="UTF-8" standalone="yes"?>
<Relationships xmlns="http://schemas.openxmlformats.org/package/2006/relationships"><Relationship Id="rId8" Type="http://schemas.openxmlformats.org/officeDocument/2006/relationships/image" Target="../media/image86.jpg"/><Relationship Id="rId3" Type="http://schemas.openxmlformats.org/officeDocument/2006/relationships/image" Target="../media/image4.jpeg"/><Relationship Id="rId7" Type="http://schemas.openxmlformats.org/officeDocument/2006/relationships/image" Target="../media/image62.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5.jpg"/><Relationship Id="rId5" Type="http://schemas.openxmlformats.org/officeDocument/2006/relationships/hyperlink" Target="http://www.mission-agents-secrets.com/" TargetMode="External"/><Relationship Id="rId10" Type="http://schemas.openxmlformats.org/officeDocument/2006/relationships/image" Target="../media/image88.jpg"/><Relationship Id="rId4" Type="http://schemas.openxmlformats.org/officeDocument/2006/relationships/image" Target="../media/image5.png"/><Relationship Id="rId9" Type="http://schemas.openxmlformats.org/officeDocument/2006/relationships/image" Target="../media/image87.jpg"/></Relationships>
</file>

<file path=ppt/slides/_rels/slide19.xml.rels><?xml version="1.0" encoding="UTF-8" standalone="yes"?>
<Relationships xmlns="http://schemas.openxmlformats.org/package/2006/relationships"><Relationship Id="rId8" Type="http://schemas.openxmlformats.org/officeDocument/2006/relationships/image" Target="../media/image91.jpg"/><Relationship Id="rId3" Type="http://schemas.openxmlformats.org/officeDocument/2006/relationships/image" Target="../media/image4.jpeg"/><Relationship Id="rId7" Type="http://schemas.openxmlformats.org/officeDocument/2006/relationships/image" Target="../media/image90.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9.jpg"/><Relationship Id="rId5" Type="http://schemas.openxmlformats.org/officeDocument/2006/relationships/hyperlink" Target="http://www.mission-agents-secrets.com/" TargetMode="External"/><Relationship Id="rId10" Type="http://schemas.openxmlformats.org/officeDocument/2006/relationships/image" Target="../media/image93.jpg"/><Relationship Id="rId4" Type="http://schemas.openxmlformats.org/officeDocument/2006/relationships/image" Target="../media/image5.png"/><Relationship Id="rId9" Type="http://schemas.openxmlformats.org/officeDocument/2006/relationships/image" Target="../media/image92.jp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http://www.mission-agents-secrets.com/" TargetMode="External"/><Relationship Id="rId5" Type="http://schemas.openxmlformats.org/officeDocument/2006/relationships/image" Target="../media/image7.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96.jpg"/><Relationship Id="rId3" Type="http://schemas.openxmlformats.org/officeDocument/2006/relationships/image" Target="../media/image4.jpeg"/><Relationship Id="rId7" Type="http://schemas.openxmlformats.org/officeDocument/2006/relationships/image" Target="../media/image95.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4.jpg"/><Relationship Id="rId11" Type="http://schemas.openxmlformats.org/officeDocument/2006/relationships/image" Target="../media/image99.jpg"/><Relationship Id="rId5" Type="http://schemas.openxmlformats.org/officeDocument/2006/relationships/hyperlink" Target="http://www.mission-agents-secrets.com/" TargetMode="External"/><Relationship Id="rId10" Type="http://schemas.openxmlformats.org/officeDocument/2006/relationships/image" Target="../media/image98.jpg"/><Relationship Id="rId4" Type="http://schemas.openxmlformats.org/officeDocument/2006/relationships/image" Target="../media/image5.png"/><Relationship Id="rId9" Type="http://schemas.openxmlformats.org/officeDocument/2006/relationships/image" Target="../media/image97.jp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0.jp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hyperlink" Target="http://www.mission-agents-secrets.com/" TargetMode="External"/><Relationship Id="rId5" Type="http://schemas.openxmlformats.org/officeDocument/2006/relationships/image" Target="../media/image7.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hyperlink" Target="http://www.mission-agents-secrets.com/" TargetMode="External"/><Relationship Id="rId18" Type="http://schemas.openxmlformats.org/officeDocument/2006/relationships/image" Target="../media/image104.JPG"/><Relationship Id="rId3" Type="http://schemas.openxmlformats.org/officeDocument/2006/relationships/image" Target="../media/image4.jpeg"/><Relationship Id="rId21" Type="http://schemas.openxmlformats.org/officeDocument/2006/relationships/image" Target="../media/image107.jpg"/><Relationship Id="rId7" Type="http://schemas.openxmlformats.org/officeDocument/2006/relationships/image" Target="../media/image35.png"/><Relationship Id="rId12" Type="http://schemas.openxmlformats.org/officeDocument/2006/relationships/image" Target="../media/image40.svg"/><Relationship Id="rId17" Type="http://schemas.openxmlformats.org/officeDocument/2006/relationships/image" Target="../media/image103.JPG"/><Relationship Id="rId2" Type="http://schemas.openxmlformats.org/officeDocument/2006/relationships/image" Target="../media/image1.png"/><Relationship Id="rId16" Type="http://schemas.openxmlformats.org/officeDocument/2006/relationships/image" Target="../media/image102.jpg"/><Relationship Id="rId20" Type="http://schemas.openxmlformats.org/officeDocument/2006/relationships/image" Target="../media/image106.jpg"/><Relationship Id="rId1" Type="http://schemas.openxmlformats.org/officeDocument/2006/relationships/slideLayout" Target="../slideLayouts/slideLayout1.xml"/><Relationship Id="rId6" Type="http://schemas.openxmlformats.org/officeDocument/2006/relationships/image" Target="../media/image25.svg"/><Relationship Id="rId11" Type="http://schemas.openxmlformats.org/officeDocument/2006/relationships/image" Target="../media/image39.png"/><Relationship Id="rId5" Type="http://schemas.openxmlformats.org/officeDocument/2006/relationships/image" Target="../media/image24.png"/><Relationship Id="rId15" Type="http://schemas.openxmlformats.org/officeDocument/2006/relationships/image" Target="../media/image101.jpg"/><Relationship Id="rId10" Type="http://schemas.openxmlformats.org/officeDocument/2006/relationships/image" Target="../media/image38.svg"/><Relationship Id="rId19" Type="http://schemas.openxmlformats.org/officeDocument/2006/relationships/image" Target="../media/image105.JPG"/><Relationship Id="rId4" Type="http://schemas.openxmlformats.org/officeDocument/2006/relationships/image" Target="../media/image5.png"/><Relationship Id="rId9" Type="http://schemas.openxmlformats.org/officeDocument/2006/relationships/image" Target="../media/image37.png"/><Relationship Id="rId14" Type="http://schemas.openxmlformats.org/officeDocument/2006/relationships/hyperlink" Target="https://www.youtube.com/watch?v=IETIATNRxKY" TargetMode="External"/><Relationship Id="rId22" Type="http://schemas.openxmlformats.org/officeDocument/2006/relationships/image" Target="../media/image100.jpg"/></Relationships>
</file>

<file path=ppt/slides/_rels/slide23.xml.rels><?xml version="1.0" encoding="UTF-8" standalone="yes"?>
<Relationships xmlns="http://schemas.openxmlformats.org/package/2006/relationships"><Relationship Id="rId8" Type="http://schemas.openxmlformats.org/officeDocument/2006/relationships/image" Target="../media/image105.JPG"/><Relationship Id="rId3" Type="http://schemas.openxmlformats.org/officeDocument/2006/relationships/image" Target="../media/image6.png"/><Relationship Id="rId7" Type="http://schemas.openxmlformats.org/officeDocument/2006/relationships/image" Target="../media/image106.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http://www.mission-agents-secrets.com/" TargetMode="External"/><Relationship Id="rId11" Type="http://schemas.openxmlformats.org/officeDocument/2006/relationships/image" Target="../media/image102.jpg"/><Relationship Id="rId5" Type="http://schemas.openxmlformats.org/officeDocument/2006/relationships/image" Target="../media/image5.png"/><Relationship Id="rId10" Type="http://schemas.openxmlformats.org/officeDocument/2006/relationships/image" Target="../media/image103.JPG"/><Relationship Id="rId4" Type="http://schemas.openxmlformats.org/officeDocument/2006/relationships/image" Target="../media/image4.jpeg"/><Relationship Id="rId9" Type="http://schemas.openxmlformats.org/officeDocument/2006/relationships/image" Target="../media/image104.JPG"/></Relationships>
</file>

<file path=ppt/slides/_rels/slide24.xml.rels><?xml version="1.0" encoding="UTF-8" standalone="yes"?>
<Relationships xmlns="http://schemas.openxmlformats.org/package/2006/relationships"><Relationship Id="rId8" Type="http://schemas.openxmlformats.org/officeDocument/2006/relationships/image" Target="../media/image110.jpg"/><Relationship Id="rId3" Type="http://schemas.openxmlformats.org/officeDocument/2006/relationships/image" Target="../media/image4.jpeg"/><Relationship Id="rId7" Type="http://schemas.openxmlformats.org/officeDocument/2006/relationships/image" Target="../media/image109.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8.jpg"/><Relationship Id="rId11" Type="http://schemas.openxmlformats.org/officeDocument/2006/relationships/image" Target="../media/image113.jpg"/><Relationship Id="rId5" Type="http://schemas.openxmlformats.org/officeDocument/2006/relationships/hyperlink" Target="http://www.mission-agents-secrets.com/" TargetMode="External"/><Relationship Id="rId10" Type="http://schemas.openxmlformats.org/officeDocument/2006/relationships/image" Target="../media/image112.jpg"/><Relationship Id="rId4" Type="http://schemas.openxmlformats.org/officeDocument/2006/relationships/image" Target="../media/image5.png"/><Relationship Id="rId9" Type="http://schemas.openxmlformats.org/officeDocument/2006/relationships/image" Target="../media/image111.jp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0.jp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hyperlink" Target="http://www.mission-agents-secrets.com/" TargetMode="External"/><Relationship Id="rId5" Type="http://schemas.openxmlformats.org/officeDocument/2006/relationships/image" Target="../media/image7.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8" Type="http://schemas.openxmlformats.org/officeDocument/2006/relationships/image" Target="../media/image115.jpg"/><Relationship Id="rId3" Type="http://schemas.openxmlformats.org/officeDocument/2006/relationships/image" Target="../media/image4.jpeg"/><Relationship Id="rId7" Type="http://schemas.openxmlformats.org/officeDocument/2006/relationships/image" Target="../media/image28.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14.jpg"/><Relationship Id="rId11" Type="http://schemas.openxmlformats.org/officeDocument/2006/relationships/image" Target="../media/image117.jpg"/><Relationship Id="rId5" Type="http://schemas.openxmlformats.org/officeDocument/2006/relationships/hyperlink" Target="http://www.mission-agents-secrets.com/" TargetMode="External"/><Relationship Id="rId10" Type="http://schemas.openxmlformats.org/officeDocument/2006/relationships/image" Target="../media/image29.jpg"/><Relationship Id="rId4" Type="http://schemas.openxmlformats.org/officeDocument/2006/relationships/image" Target="../media/image5.png"/><Relationship Id="rId9" Type="http://schemas.openxmlformats.org/officeDocument/2006/relationships/image" Target="../media/image116.jpg"/></Relationships>
</file>

<file path=ppt/slides/_rels/slide27.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4.jpeg"/><Relationship Id="rId7" Type="http://schemas.openxmlformats.org/officeDocument/2006/relationships/image" Target="../media/image118.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1.jpg"/><Relationship Id="rId11" Type="http://schemas.openxmlformats.org/officeDocument/2006/relationships/image" Target="../media/image121.jpg"/><Relationship Id="rId5" Type="http://schemas.openxmlformats.org/officeDocument/2006/relationships/hyperlink" Target="http://www.mission-agents-secrets.com/" TargetMode="External"/><Relationship Id="rId10" Type="http://schemas.openxmlformats.org/officeDocument/2006/relationships/image" Target="../media/image120.jpg"/><Relationship Id="rId4" Type="http://schemas.openxmlformats.org/officeDocument/2006/relationships/image" Target="../media/image5.png"/><Relationship Id="rId9" Type="http://schemas.openxmlformats.org/officeDocument/2006/relationships/image" Target="../media/image119.jpg"/></Relationships>
</file>

<file path=ppt/slides/_rels/slide28.xml.rels><?xml version="1.0" encoding="UTF-8" standalone="yes"?>
<Relationships xmlns="http://schemas.openxmlformats.org/package/2006/relationships"><Relationship Id="rId8" Type="http://schemas.openxmlformats.org/officeDocument/2006/relationships/image" Target="../media/image124.jpg"/><Relationship Id="rId3" Type="http://schemas.openxmlformats.org/officeDocument/2006/relationships/image" Target="../media/image4.jpeg"/><Relationship Id="rId7" Type="http://schemas.openxmlformats.org/officeDocument/2006/relationships/image" Target="../media/image123.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22.jpg"/><Relationship Id="rId11" Type="http://schemas.openxmlformats.org/officeDocument/2006/relationships/image" Target="../media/image127.jpg"/><Relationship Id="rId5" Type="http://schemas.openxmlformats.org/officeDocument/2006/relationships/hyperlink" Target="http://www.mission-agents-secrets.com/" TargetMode="External"/><Relationship Id="rId10" Type="http://schemas.openxmlformats.org/officeDocument/2006/relationships/image" Target="../media/image126.jpg"/><Relationship Id="rId4" Type="http://schemas.openxmlformats.org/officeDocument/2006/relationships/image" Target="../media/image5.png"/><Relationship Id="rId9" Type="http://schemas.openxmlformats.org/officeDocument/2006/relationships/image" Target="../media/image125.jpg"/></Relationships>
</file>

<file path=ppt/slides/_rels/slide29.xml.rels><?xml version="1.0" encoding="UTF-8" standalone="yes"?>
<Relationships xmlns="http://schemas.openxmlformats.org/package/2006/relationships"><Relationship Id="rId8" Type="http://schemas.openxmlformats.org/officeDocument/2006/relationships/image" Target="../media/image130.jpg"/><Relationship Id="rId3" Type="http://schemas.openxmlformats.org/officeDocument/2006/relationships/image" Target="../media/image4.jpeg"/><Relationship Id="rId7" Type="http://schemas.openxmlformats.org/officeDocument/2006/relationships/image" Target="../media/image129.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28.jpg"/><Relationship Id="rId5" Type="http://schemas.openxmlformats.org/officeDocument/2006/relationships/hyperlink" Target="http://www.mission-agents-secrets.com/" TargetMode="Externa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14.JPG"/><Relationship Id="rId3" Type="http://schemas.openxmlformats.org/officeDocument/2006/relationships/image" Target="../media/image6.png"/><Relationship Id="rId7" Type="http://schemas.openxmlformats.org/officeDocument/2006/relationships/image" Target="../media/image8.jpg"/><Relationship Id="rId12" Type="http://schemas.openxmlformats.org/officeDocument/2006/relationships/image" Target="../media/image13.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http://www.mission-agents-secrets.com/" TargetMode="External"/><Relationship Id="rId11" Type="http://schemas.openxmlformats.org/officeDocument/2006/relationships/image" Target="../media/image12.JPG"/><Relationship Id="rId5" Type="http://schemas.openxmlformats.org/officeDocument/2006/relationships/image" Target="../media/image5.png"/><Relationship Id="rId10" Type="http://schemas.openxmlformats.org/officeDocument/2006/relationships/image" Target="../media/image11.jpg"/><Relationship Id="rId4" Type="http://schemas.openxmlformats.org/officeDocument/2006/relationships/image" Target="../media/image4.jpeg"/><Relationship Id="rId9" Type="http://schemas.openxmlformats.org/officeDocument/2006/relationships/image" Target="../media/image10.jp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131.jpeg"/><Relationship Id="rId4" Type="http://schemas.openxmlformats.org/officeDocument/2006/relationships/hyperlink" Target="http://www.mission-agents-secrets.com/"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www.mission-agents-secrets.com/" TargetMode="External"/><Relationship Id="rId3" Type="http://schemas.openxmlformats.org/officeDocument/2006/relationships/image" Target="../media/image132.jp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mailto:contact@up-animations.fr" TargetMode="External"/><Relationship Id="rId5" Type="http://schemas.openxmlformats.org/officeDocument/2006/relationships/image" Target="../media/image5.png"/><Relationship Id="rId4" Type="http://schemas.openxmlformats.org/officeDocument/2006/relationships/image" Target="../media/image4.jpeg"/><Relationship Id="rId9" Type="http://schemas.openxmlformats.org/officeDocument/2006/relationships/image" Target="../media/image133.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13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hyperlink" Target="http://www.mission-agents-secrets.com/" TargetMode="Externa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1.xml"/><Relationship Id="rId13" Type="http://schemas.openxmlformats.org/officeDocument/2006/relationships/image" Target="../media/image17.svg"/><Relationship Id="rId18" Type="http://schemas.openxmlformats.org/officeDocument/2006/relationships/image" Target="../media/image7.png"/><Relationship Id="rId3" Type="http://schemas.openxmlformats.org/officeDocument/2006/relationships/image" Target="../media/image4.jpeg"/><Relationship Id="rId7" Type="http://schemas.openxmlformats.org/officeDocument/2006/relationships/diagramData" Target="../diagrams/data1.xml"/><Relationship Id="rId12" Type="http://schemas.openxmlformats.org/officeDocument/2006/relationships/image" Target="../media/image16.png"/><Relationship Id="rId17" Type="http://schemas.openxmlformats.org/officeDocument/2006/relationships/image" Target="../media/image21.svg"/><Relationship Id="rId2" Type="http://schemas.openxmlformats.org/officeDocument/2006/relationships/image" Target="../media/image1.png"/><Relationship Id="rId16"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15.jpg"/><Relationship Id="rId11" Type="http://schemas.microsoft.com/office/2007/relationships/diagramDrawing" Target="../diagrams/drawing1.xml"/><Relationship Id="rId5" Type="http://schemas.openxmlformats.org/officeDocument/2006/relationships/hyperlink" Target="https://youtu.be/wvakAGjU93U" TargetMode="External"/><Relationship Id="rId15" Type="http://schemas.openxmlformats.org/officeDocument/2006/relationships/image" Target="../media/image19.svg"/><Relationship Id="rId10" Type="http://schemas.openxmlformats.org/officeDocument/2006/relationships/diagramColors" Target="../diagrams/colors1.xml"/><Relationship Id="rId19" Type="http://schemas.openxmlformats.org/officeDocument/2006/relationships/hyperlink" Target="http://www.mission-agents-secrets.com/" TargetMode="External"/><Relationship Id="rId4" Type="http://schemas.openxmlformats.org/officeDocument/2006/relationships/image" Target="../media/image5.png"/><Relationship Id="rId9" Type="http://schemas.openxmlformats.org/officeDocument/2006/relationships/diagramQuickStyle" Target="../diagrams/quickStyle1.xml"/><Relationship Id="rId1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www.mission-agents-secrets.com/" TargetMode="External"/><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22.jpg"/><Relationship Id="rId5" Type="http://schemas.openxmlformats.org/officeDocument/2006/relationships/image" Target="../media/image7.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26.JPG"/><Relationship Id="rId13" Type="http://schemas.openxmlformats.org/officeDocument/2006/relationships/image" Target="../media/image30.jpg"/><Relationship Id="rId18" Type="http://schemas.openxmlformats.org/officeDocument/2006/relationships/image" Target="../media/image8.jpg"/><Relationship Id="rId3" Type="http://schemas.openxmlformats.org/officeDocument/2006/relationships/image" Target="../media/image4.jpeg"/><Relationship Id="rId21" Type="http://schemas.openxmlformats.org/officeDocument/2006/relationships/image" Target="../media/image37.png"/><Relationship Id="rId7" Type="http://schemas.openxmlformats.org/officeDocument/2006/relationships/image" Target="../media/image25.svg"/><Relationship Id="rId12" Type="http://schemas.openxmlformats.org/officeDocument/2006/relationships/image" Target="../media/image29.jpg"/><Relationship Id="rId17" Type="http://schemas.openxmlformats.org/officeDocument/2006/relationships/image" Target="../media/image34.jpeg"/><Relationship Id="rId25" Type="http://schemas.openxmlformats.org/officeDocument/2006/relationships/hyperlink" Target="http://www.mission-agents-secrets.com/" TargetMode="External"/><Relationship Id="rId2" Type="http://schemas.openxmlformats.org/officeDocument/2006/relationships/image" Target="../media/image1.png"/><Relationship Id="rId16" Type="http://schemas.openxmlformats.org/officeDocument/2006/relationships/image" Target="../media/image33.jpg"/><Relationship Id="rId20" Type="http://schemas.openxmlformats.org/officeDocument/2006/relationships/image" Target="../media/image36.svg"/><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28.jpg"/><Relationship Id="rId24" Type="http://schemas.openxmlformats.org/officeDocument/2006/relationships/image" Target="../media/image40.svg"/><Relationship Id="rId5" Type="http://schemas.openxmlformats.org/officeDocument/2006/relationships/image" Target="../media/image23.jpg"/><Relationship Id="rId15" Type="http://schemas.openxmlformats.org/officeDocument/2006/relationships/image" Target="../media/image32.jpg"/><Relationship Id="rId23" Type="http://schemas.openxmlformats.org/officeDocument/2006/relationships/image" Target="../media/image39.png"/><Relationship Id="rId10" Type="http://schemas.openxmlformats.org/officeDocument/2006/relationships/image" Target="../media/image27.jpg"/><Relationship Id="rId19" Type="http://schemas.openxmlformats.org/officeDocument/2006/relationships/image" Target="../media/image35.png"/><Relationship Id="rId4" Type="http://schemas.openxmlformats.org/officeDocument/2006/relationships/image" Target="../media/image5.png"/><Relationship Id="rId9" Type="http://schemas.openxmlformats.org/officeDocument/2006/relationships/hyperlink" Target="https://www.youtube.com/watch?v=e6lU7Jnp3cU" TargetMode="External"/><Relationship Id="rId14" Type="http://schemas.openxmlformats.org/officeDocument/2006/relationships/image" Target="../media/image31.jpg"/><Relationship Id="rId22" Type="http://schemas.openxmlformats.org/officeDocument/2006/relationships/image" Target="../media/image38.svg"/></Relationships>
</file>

<file path=ppt/slides/_rels/slide8.xml.rels><?xml version="1.0" encoding="UTF-8" standalone="yes"?>
<Relationships xmlns="http://schemas.openxmlformats.org/package/2006/relationships"><Relationship Id="rId8" Type="http://schemas.openxmlformats.org/officeDocument/2006/relationships/image" Target="../media/image43.jpg"/><Relationship Id="rId13" Type="http://schemas.openxmlformats.org/officeDocument/2006/relationships/image" Target="../media/image48.jpg"/><Relationship Id="rId3" Type="http://schemas.openxmlformats.org/officeDocument/2006/relationships/image" Target="../media/image4.jpeg"/><Relationship Id="rId7" Type="http://schemas.openxmlformats.org/officeDocument/2006/relationships/image" Target="../media/image42.jpeg"/><Relationship Id="rId12" Type="http://schemas.openxmlformats.org/officeDocument/2006/relationships/image" Target="../media/image47.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1.jpg"/><Relationship Id="rId11" Type="http://schemas.openxmlformats.org/officeDocument/2006/relationships/image" Target="../media/image46.jpg"/><Relationship Id="rId5" Type="http://schemas.openxmlformats.org/officeDocument/2006/relationships/hyperlink" Target="http://www.mission-agents-secrets.com/" TargetMode="External"/><Relationship Id="rId10" Type="http://schemas.openxmlformats.org/officeDocument/2006/relationships/image" Target="../media/image45.jpg"/><Relationship Id="rId4" Type="http://schemas.openxmlformats.org/officeDocument/2006/relationships/image" Target="../media/image5.png"/><Relationship Id="rId9" Type="http://schemas.openxmlformats.org/officeDocument/2006/relationships/image" Target="../media/image44.jpg"/><Relationship Id="rId14" Type="http://schemas.openxmlformats.org/officeDocument/2006/relationships/image" Target="../media/image49.jpg"/></Relationships>
</file>

<file path=ppt/slides/_rels/slide9.xml.rels><?xml version="1.0" encoding="UTF-8" standalone="yes"?>
<Relationships xmlns="http://schemas.openxmlformats.org/package/2006/relationships"><Relationship Id="rId8" Type="http://schemas.openxmlformats.org/officeDocument/2006/relationships/image" Target="../media/image52.jpg"/><Relationship Id="rId3" Type="http://schemas.openxmlformats.org/officeDocument/2006/relationships/image" Target="../media/image4.jpeg"/><Relationship Id="rId7" Type="http://schemas.openxmlformats.org/officeDocument/2006/relationships/image" Target="../media/image51.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0.jpg"/><Relationship Id="rId11" Type="http://schemas.openxmlformats.org/officeDocument/2006/relationships/image" Target="../media/image55.jpg"/><Relationship Id="rId5" Type="http://schemas.openxmlformats.org/officeDocument/2006/relationships/hyperlink" Target="http://www.mission-agents-secrets.com/" TargetMode="External"/><Relationship Id="rId10" Type="http://schemas.openxmlformats.org/officeDocument/2006/relationships/image" Target="../media/image54.jpg"/><Relationship Id="rId4" Type="http://schemas.openxmlformats.org/officeDocument/2006/relationships/image" Target="../media/image5.png"/><Relationship Id="rId9" Type="http://schemas.openxmlformats.org/officeDocument/2006/relationships/image" Target="../media/image5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9B012D1F-2829-FFC7-510F-25A7709EEAAE}"/>
              </a:ext>
            </a:extLst>
          </p:cNvPr>
          <p:cNvSpPr/>
          <p:nvPr/>
        </p:nvSpPr>
        <p:spPr>
          <a:xfrm>
            <a:off x="0" y="0"/>
            <a:ext cx="12192000" cy="6858000"/>
          </a:xfrm>
          <a:prstGeom prst="rect">
            <a:avLst/>
          </a:prstGeom>
          <a:solidFill>
            <a:srgbClr val="11111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p>
        </p:txBody>
      </p:sp>
      <p:pic>
        <p:nvPicPr>
          <p:cNvPr id="27" name="Image 26">
            <a:extLst>
              <a:ext uri="{FF2B5EF4-FFF2-40B4-BE49-F238E27FC236}">
                <a16:creationId xmlns:a16="http://schemas.microsoft.com/office/drawing/2014/main" id="{B6FC7718-A254-811C-FC10-6FA661AAC6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204080">
            <a:off x="4957157" y="-213700"/>
            <a:ext cx="7128466" cy="7128466"/>
          </a:xfrm>
          <a:prstGeom prst="rect">
            <a:avLst/>
          </a:prstGeom>
        </p:spPr>
      </p:pic>
      <p:pic>
        <p:nvPicPr>
          <p:cNvPr id="5" name="Image 4">
            <a:extLst>
              <a:ext uri="{FF2B5EF4-FFF2-40B4-BE49-F238E27FC236}">
                <a16:creationId xmlns:a16="http://schemas.microsoft.com/office/drawing/2014/main" id="{557C1178-46E8-298F-3D03-359119104ED1}"/>
              </a:ext>
            </a:extLst>
          </p:cNvPr>
          <p:cNvPicPr>
            <a:picLocks noChangeAspect="1"/>
          </p:cNvPicPr>
          <p:nvPr/>
        </p:nvPicPr>
        <p:blipFill rotWithShape="1">
          <a:blip r:embed="rId3">
            <a:extLst>
              <a:ext uri="{28A0092B-C50C-407E-A947-70E740481C1C}">
                <a14:useLocalDpi xmlns:a14="http://schemas.microsoft.com/office/drawing/2010/main" val="0"/>
              </a:ext>
            </a:extLst>
          </a:blip>
          <a:srcRect t="15726" b="39847"/>
          <a:stretch/>
        </p:blipFill>
        <p:spPr>
          <a:xfrm>
            <a:off x="0" y="2436657"/>
            <a:ext cx="12192000" cy="2330824"/>
          </a:xfrm>
          <a:prstGeom prst="rect">
            <a:avLst/>
          </a:prstGeom>
        </p:spPr>
      </p:pic>
      <p:sp>
        <p:nvSpPr>
          <p:cNvPr id="23" name="Rectangle 22">
            <a:extLst>
              <a:ext uri="{FF2B5EF4-FFF2-40B4-BE49-F238E27FC236}">
                <a16:creationId xmlns:a16="http://schemas.microsoft.com/office/drawing/2014/main" id="{52785789-E2EA-2723-9D5A-E1E167E3AA5C}"/>
              </a:ext>
            </a:extLst>
          </p:cNvPr>
          <p:cNvSpPr/>
          <p:nvPr/>
        </p:nvSpPr>
        <p:spPr>
          <a:xfrm>
            <a:off x="1114999" y="581904"/>
            <a:ext cx="4470400" cy="3699435"/>
          </a:xfrm>
          <a:prstGeom prst="rect">
            <a:avLst/>
          </a:prstGeom>
          <a:ln>
            <a:solidFill>
              <a:srgbClr val="FFCC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p>
        </p:txBody>
      </p:sp>
      <p:pic>
        <p:nvPicPr>
          <p:cNvPr id="9" name="Image 8">
            <a:extLst>
              <a:ext uri="{FF2B5EF4-FFF2-40B4-BE49-F238E27FC236}">
                <a16:creationId xmlns:a16="http://schemas.microsoft.com/office/drawing/2014/main" id="{2F0C1123-47CC-3A65-FA4F-FC5AC98589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0751" y="856019"/>
            <a:ext cx="3495465" cy="2330824"/>
          </a:xfrm>
          <a:prstGeom prst="rect">
            <a:avLst/>
          </a:prstGeom>
        </p:spPr>
      </p:pic>
      <p:pic>
        <p:nvPicPr>
          <p:cNvPr id="11" name="Image 10">
            <a:extLst>
              <a:ext uri="{FF2B5EF4-FFF2-40B4-BE49-F238E27FC236}">
                <a16:creationId xmlns:a16="http://schemas.microsoft.com/office/drawing/2014/main" id="{5A137180-5641-267F-80A2-841602BCCD45}"/>
              </a:ext>
            </a:extLst>
          </p:cNvPr>
          <p:cNvPicPr>
            <a:picLocks noChangeAspect="1"/>
          </p:cNvPicPr>
          <p:nvPr/>
        </p:nvPicPr>
        <p:blipFill rotWithShape="1">
          <a:blip r:embed="rId5">
            <a:extLst>
              <a:ext uri="{28A0092B-C50C-407E-A947-70E740481C1C}">
                <a14:useLocalDpi xmlns:a14="http://schemas.microsoft.com/office/drawing/2010/main" val="0"/>
              </a:ext>
            </a:extLst>
          </a:blip>
          <a:srcRect t="26770" b="48584"/>
          <a:stretch/>
        </p:blipFill>
        <p:spPr>
          <a:xfrm>
            <a:off x="0" y="4860332"/>
            <a:ext cx="12192000" cy="2003644"/>
          </a:xfrm>
          <a:prstGeom prst="rect">
            <a:avLst/>
          </a:prstGeom>
        </p:spPr>
      </p:pic>
      <p:pic>
        <p:nvPicPr>
          <p:cNvPr id="15" name="Image 14">
            <a:extLst>
              <a:ext uri="{FF2B5EF4-FFF2-40B4-BE49-F238E27FC236}">
                <a16:creationId xmlns:a16="http://schemas.microsoft.com/office/drawing/2014/main" id="{62A7E63B-62FB-CB57-D98C-6FF846B6CA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35923" y="115110"/>
            <a:ext cx="2456077" cy="614019"/>
          </a:xfrm>
          <a:prstGeom prst="rect">
            <a:avLst/>
          </a:prstGeom>
        </p:spPr>
      </p:pic>
      <p:pic>
        <p:nvPicPr>
          <p:cNvPr id="20" name="Image 19">
            <a:extLst>
              <a:ext uri="{FF2B5EF4-FFF2-40B4-BE49-F238E27FC236}">
                <a16:creationId xmlns:a16="http://schemas.microsoft.com/office/drawing/2014/main" id="{EE2199C1-227C-8D33-6BDF-7191821C4B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53847">
            <a:off x="-47819" y="6051078"/>
            <a:ext cx="12242016" cy="195872"/>
          </a:xfrm>
          <a:prstGeom prst="rect">
            <a:avLst/>
          </a:prstGeom>
        </p:spPr>
      </p:pic>
      <p:pic>
        <p:nvPicPr>
          <p:cNvPr id="21" name="Image 20">
            <a:extLst>
              <a:ext uri="{FF2B5EF4-FFF2-40B4-BE49-F238E27FC236}">
                <a16:creationId xmlns:a16="http://schemas.microsoft.com/office/drawing/2014/main" id="{92DC408B-624C-E026-CA45-1A53EC7F39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586551"/>
            <a:ext cx="12242016" cy="195872"/>
          </a:xfrm>
          <a:prstGeom prst="rect">
            <a:avLst/>
          </a:prstGeom>
        </p:spPr>
      </p:pic>
      <p:sp>
        <p:nvSpPr>
          <p:cNvPr id="24" name="ZoneTexte 23">
            <a:extLst>
              <a:ext uri="{FF2B5EF4-FFF2-40B4-BE49-F238E27FC236}">
                <a16:creationId xmlns:a16="http://schemas.microsoft.com/office/drawing/2014/main" id="{AE8FBBAE-F7E7-4891-CBAE-2676972979AB}"/>
              </a:ext>
            </a:extLst>
          </p:cNvPr>
          <p:cNvSpPr txBox="1"/>
          <p:nvPr/>
        </p:nvSpPr>
        <p:spPr>
          <a:xfrm>
            <a:off x="1114550" y="3286897"/>
            <a:ext cx="4470850" cy="861774"/>
          </a:xfrm>
          <a:prstGeom prst="rect">
            <a:avLst/>
          </a:prstGeom>
          <a:noFill/>
        </p:spPr>
        <p:txBody>
          <a:bodyPr wrap="square" rtlCol="0">
            <a:spAutoFit/>
          </a:bodyPr>
          <a:lstStyle/>
          <a:p>
            <a:pPr algn="ctr"/>
            <a:r>
              <a:rPr lang="fr-FR" dirty="0">
                <a:solidFill>
                  <a:schemeClr val="bg1"/>
                </a:solidFill>
                <a:latin typeface="Arial Black" panose="020B0A04020102020204" pitchFamily="34" charset="0"/>
              </a:rPr>
              <a:t>TEAMBUILDING ENTREPRISE</a:t>
            </a:r>
          </a:p>
          <a:p>
            <a:pPr algn="ctr"/>
            <a:r>
              <a:rPr lang="fr-FR" sz="800" dirty="0">
                <a:solidFill>
                  <a:schemeClr val="bg1"/>
                </a:solidFill>
                <a:latin typeface="Arial Narrow" panose="020B0606020202030204" pitchFamily="34" charset="0"/>
                <a:cs typeface="Arial" panose="020B0604020202020204" pitchFamily="34" charset="0"/>
              </a:rPr>
              <a:t>Une prestation d'animation Team-Building dans l'univers des enquêtes, de l'espionnage et des soirées de Gala. Un mélange d'Olympiades, de Murder Party et d'Escape Game agrémenté de prestations tel que le Photobooth avec notre Mur des Agents, le Casino Factice ... Un Grand Jeu taille réelle adaptable en tout point, pour vos invités, amis ou collègues. Créativité, Sport, Réflexion, Cohésion, Leadership ... Tous les sens des participants seront sollicités !</a:t>
            </a:r>
          </a:p>
        </p:txBody>
      </p:sp>
      <p:sp>
        <p:nvSpPr>
          <p:cNvPr id="25" name="ZoneTexte 24">
            <a:extLst>
              <a:ext uri="{FF2B5EF4-FFF2-40B4-BE49-F238E27FC236}">
                <a16:creationId xmlns:a16="http://schemas.microsoft.com/office/drawing/2014/main" id="{B2A5F2D8-1A8A-9774-BE57-2E316F23F8D7}"/>
              </a:ext>
            </a:extLst>
          </p:cNvPr>
          <p:cNvSpPr txBox="1"/>
          <p:nvPr/>
        </p:nvSpPr>
        <p:spPr>
          <a:xfrm>
            <a:off x="9801413" y="659201"/>
            <a:ext cx="2278668" cy="223138"/>
          </a:xfrm>
          <a:prstGeom prst="rect">
            <a:avLst/>
          </a:prstGeom>
          <a:noFill/>
        </p:spPr>
        <p:txBody>
          <a:bodyPr wrap="square" rtlCol="0">
            <a:spAutoFit/>
          </a:bodyPr>
          <a:lstStyle/>
          <a:p>
            <a:r>
              <a:rPr lang="fr-FR" sz="850" dirty="0">
                <a:solidFill>
                  <a:schemeClr val="bg1"/>
                </a:solidFill>
                <a:latin typeface="Arial" panose="020B0604020202020204" pitchFamily="34" charset="0"/>
                <a:cs typeface="Arial" panose="020B0604020202020204" pitchFamily="34" charset="0"/>
              </a:rPr>
              <a:t>Présentation client – version moyenne 1.0</a:t>
            </a:r>
          </a:p>
        </p:txBody>
      </p:sp>
    </p:spTree>
    <p:extLst>
      <p:ext uri="{BB962C8B-B14F-4D97-AF65-F5344CB8AC3E}">
        <p14:creationId xmlns:p14="http://schemas.microsoft.com/office/powerpoint/2010/main" val="1154105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5A137180-5641-267F-80A2-841602BCCD45}"/>
              </a:ext>
            </a:extLst>
          </p:cNvPr>
          <p:cNvPicPr>
            <a:picLocks noChangeAspect="1"/>
          </p:cNvPicPr>
          <p:nvPr/>
        </p:nvPicPr>
        <p:blipFill rotWithShape="1">
          <a:blip r:embed="rId2">
            <a:extLst>
              <a:ext uri="{28A0092B-C50C-407E-A947-70E740481C1C}">
                <a14:useLocalDpi xmlns:a14="http://schemas.microsoft.com/office/drawing/2010/main" val="0"/>
              </a:ext>
            </a:extLst>
          </a:blip>
          <a:srcRect t="-1" b="15799"/>
          <a:stretch/>
        </p:blipFill>
        <p:spPr>
          <a:xfrm>
            <a:off x="0" y="6445"/>
            <a:ext cx="12192000" cy="6845109"/>
          </a:xfrm>
          <a:prstGeom prst="rect">
            <a:avLst/>
          </a:prstGeom>
        </p:spPr>
      </p:pic>
      <p:sp>
        <p:nvSpPr>
          <p:cNvPr id="2" name="Rectangle 1">
            <a:extLst>
              <a:ext uri="{FF2B5EF4-FFF2-40B4-BE49-F238E27FC236}">
                <a16:creationId xmlns:a16="http://schemas.microsoft.com/office/drawing/2014/main" id="{FB9A4A62-FFE0-3960-1447-417495338262}"/>
              </a:ext>
            </a:extLst>
          </p:cNvPr>
          <p:cNvSpPr/>
          <p:nvPr/>
        </p:nvSpPr>
        <p:spPr>
          <a:xfrm>
            <a:off x="-2" y="6227482"/>
            <a:ext cx="12192002" cy="630518"/>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p>
        </p:txBody>
      </p:sp>
      <p:pic>
        <p:nvPicPr>
          <p:cNvPr id="27" name="Image 26">
            <a:extLst>
              <a:ext uri="{FF2B5EF4-FFF2-40B4-BE49-F238E27FC236}">
                <a16:creationId xmlns:a16="http://schemas.microsoft.com/office/drawing/2014/main" id="{B6FC7718-A254-811C-FC10-6FA661AAC6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04080">
            <a:off x="4957157" y="-213700"/>
            <a:ext cx="7128466" cy="7128466"/>
          </a:xfrm>
          <a:prstGeom prst="rect">
            <a:avLst/>
          </a:prstGeom>
        </p:spPr>
      </p:pic>
      <p:sp>
        <p:nvSpPr>
          <p:cNvPr id="50" name="Organigramme : Connecteur page suivante 49">
            <a:extLst>
              <a:ext uri="{FF2B5EF4-FFF2-40B4-BE49-F238E27FC236}">
                <a16:creationId xmlns:a16="http://schemas.microsoft.com/office/drawing/2014/main" id="{C357D60C-E760-50FC-AA40-F682144DF573}"/>
              </a:ext>
            </a:extLst>
          </p:cNvPr>
          <p:cNvSpPr/>
          <p:nvPr/>
        </p:nvSpPr>
        <p:spPr>
          <a:xfrm rot="16200000">
            <a:off x="4571998" y="-2713317"/>
            <a:ext cx="3048002" cy="12192001"/>
          </a:xfrm>
          <a:prstGeom prst="flowChartOffpageConnector">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Image 14">
            <a:extLst>
              <a:ext uri="{FF2B5EF4-FFF2-40B4-BE49-F238E27FC236}">
                <a16:creationId xmlns:a16="http://schemas.microsoft.com/office/drawing/2014/main" id="{62A7E63B-62FB-CB57-D98C-6FF846B6CA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2605" y="129084"/>
            <a:ext cx="2456077" cy="614019"/>
          </a:xfrm>
          <a:prstGeom prst="rect">
            <a:avLst/>
          </a:prstGeom>
        </p:spPr>
      </p:pic>
      <p:sp>
        <p:nvSpPr>
          <p:cNvPr id="24" name="ZoneTexte 23">
            <a:extLst>
              <a:ext uri="{FF2B5EF4-FFF2-40B4-BE49-F238E27FC236}">
                <a16:creationId xmlns:a16="http://schemas.microsoft.com/office/drawing/2014/main" id="{AE8FBBAE-F7E7-4891-CBAE-2676972979AB}"/>
              </a:ext>
            </a:extLst>
          </p:cNvPr>
          <p:cNvSpPr txBox="1"/>
          <p:nvPr/>
        </p:nvSpPr>
        <p:spPr>
          <a:xfrm>
            <a:off x="5341639" y="2805751"/>
            <a:ext cx="6850361" cy="1246495"/>
          </a:xfrm>
          <a:prstGeom prst="rect">
            <a:avLst/>
          </a:prstGeom>
          <a:noFill/>
        </p:spPr>
        <p:txBody>
          <a:bodyPr wrap="square" rtlCol="0">
            <a:spAutoFit/>
          </a:bodyPr>
          <a:lstStyle/>
          <a:p>
            <a:r>
              <a:rPr lang="fr-FR" sz="3200" dirty="0">
                <a:latin typeface="Arial Black" panose="020B0A04020102020204" pitchFamily="34" charset="0"/>
              </a:rPr>
              <a:t>Teambuilding</a:t>
            </a:r>
          </a:p>
          <a:p>
            <a:r>
              <a:rPr lang="fr-FR" sz="3200" dirty="0">
                <a:latin typeface="Arial Black" panose="020B0A04020102020204" pitchFamily="34" charset="0"/>
              </a:rPr>
              <a:t>ESPIO-TRAINING</a:t>
            </a:r>
          </a:p>
          <a:p>
            <a:r>
              <a:rPr lang="fr-FR" sz="1100" dirty="0">
                <a:solidFill>
                  <a:schemeClr val="bg1"/>
                </a:solidFill>
                <a:latin typeface="Arial Black" panose="020B0A04020102020204" pitchFamily="34" charset="0"/>
                <a:cs typeface="Arial" panose="020B0604020202020204" pitchFamily="34" charset="0"/>
              </a:rPr>
              <a:t>Jour 2 de votre événement</a:t>
            </a:r>
          </a:p>
        </p:txBody>
      </p:sp>
      <p:pic>
        <p:nvPicPr>
          <p:cNvPr id="52" name="Image 51">
            <a:extLst>
              <a:ext uri="{FF2B5EF4-FFF2-40B4-BE49-F238E27FC236}">
                <a16:creationId xmlns:a16="http://schemas.microsoft.com/office/drawing/2014/main" id="{D61270DC-3512-2047-F1E4-9442EDA870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292058" y="2448583"/>
            <a:ext cx="2893149" cy="1929191"/>
          </a:xfrm>
          <a:prstGeom prst="rect">
            <a:avLst/>
          </a:prstGeom>
        </p:spPr>
      </p:pic>
      <p:sp>
        <p:nvSpPr>
          <p:cNvPr id="3" name="Espace réservé du numéro de diapositive 2">
            <a:extLst>
              <a:ext uri="{FF2B5EF4-FFF2-40B4-BE49-F238E27FC236}">
                <a16:creationId xmlns:a16="http://schemas.microsoft.com/office/drawing/2014/main" id="{D9125AB3-F59A-F22B-89B9-DBA95C4DB74C}"/>
              </a:ext>
            </a:extLst>
          </p:cNvPr>
          <p:cNvSpPr>
            <a:spLocks noGrp="1"/>
          </p:cNvSpPr>
          <p:nvPr>
            <p:ph type="sldNum" sz="quarter" idx="12"/>
          </p:nvPr>
        </p:nvSpPr>
        <p:spPr/>
        <p:txBody>
          <a:bodyPr/>
          <a:lstStyle/>
          <a:p>
            <a:fld id="{D1EF6AC7-1DA7-45C6-9838-D7A25B92C10C}" type="slidenum">
              <a:rPr lang="fr-FR" smtClean="0"/>
              <a:t>10</a:t>
            </a:fld>
            <a:endParaRPr lang="fr-FR"/>
          </a:p>
        </p:txBody>
      </p:sp>
      <p:sp>
        <p:nvSpPr>
          <p:cNvPr id="6" name="ZoneTexte 5">
            <a:extLst>
              <a:ext uri="{FF2B5EF4-FFF2-40B4-BE49-F238E27FC236}">
                <a16:creationId xmlns:a16="http://schemas.microsoft.com/office/drawing/2014/main" id="{31F858F8-8B1C-96FE-B6C7-503A04E7CDA7}"/>
              </a:ext>
            </a:extLst>
          </p:cNvPr>
          <p:cNvSpPr txBox="1"/>
          <p:nvPr/>
        </p:nvSpPr>
        <p:spPr>
          <a:xfrm>
            <a:off x="7291294" y="6431190"/>
            <a:ext cx="3675600" cy="215444"/>
          </a:xfrm>
          <a:prstGeom prst="rect">
            <a:avLst/>
          </a:prstGeom>
          <a:noFill/>
        </p:spPr>
        <p:txBody>
          <a:bodyPr wrap="square" rtlCol="0">
            <a:spAutoFit/>
          </a:bodyPr>
          <a:lstStyle/>
          <a:p>
            <a:r>
              <a:rPr lang="fr-FR" sz="800" dirty="0">
                <a:solidFill>
                  <a:schemeClr val="bg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www.mission-agents-secrets.com</a:t>
            </a:r>
            <a:r>
              <a:rPr lang="fr-FR" sz="800" dirty="0">
                <a:solidFill>
                  <a:schemeClr val="bg1"/>
                </a:solidFill>
                <a:latin typeface="Arial" panose="020B0604020202020204" pitchFamily="34" charset="0"/>
                <a:cs typeface="Arial" panose="020B0604020202020204" pitchFamily="34" charset="0"/>
              </a:rPr>
              <a:t> Présentation client – version moyenne 1.0</a:t>
            </a:r>
          </a:p>
        </p:txBody>
      </p:sp>
      <p:pic>
        <p:nvPicPr>
          <p:cNvPr id="7" name="Image 6">
            <a:extLst>
              <a:ext uri="{FF2B5EF4-FFF2-40B4-BE49-F238E27FC236}">
                <a16:creationId xmlns:a16="http://schemas.microsoft.com/office/drawing/2014/main" id="{4ECA7513-59E3-A4C6-6C53-0EC4CDB13B9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30911" y="2055233"/>
            <a:ext cx="3543290" cy="2654900"/>
          </a:xfrm>
          <a:prstGeom prst="rect">
            <a:avLst/>
          </a:prstGeom>
        </p:spPr>
      </p:pic>
    </p:spTree>
    <p:extLst>
      <p:ext uri="{BB962C8B-B14F-4D97-AF65-F5344CB8AC3E}">
        <p14:creationId xmlns:p14="http://schemas.microsoft.com/office/powerpoint/2010/main" val="30240911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 26">
            <a:extLst>
              <a:ext uri="{FF2B5EF4-FFF2-40B4-BE49-F238E27FC236}">
                <a16:creationId xmlns:a16="http://schemas.microsoft.com/office/drawing/2014/main" id="{B6FC7718-A254-811C-FC10-6FA661AAC6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204080">
            <a:off x="4957157" y="-213700"/>
            <a:ext cx="7128466" cy="7128466"/>
          </a:xfrm>
          <a:prstGeom prst="rect">
            <a:avLst/>
          </a:prstGeom>
        </p:spPr>
      </p:pic>
      <p:sp>
        <p:nvSpPr>
          <p:cNvPr id="22" name="Rectangle 21">
            <a:extLst>
              <a:ext uri="{FF2B5EF4-FFF2-40B4-BE49-F238E27FC236}">
                <a16:creationId xmlns:a16="http://schemas.microsoft.com/office/drawing/2014/main" id="{9B012D1F-2829-FFC7-510F-25A7709EEAAE}"/>
              </a:ext>
            </a:extLst>
          </p:cNvPr>
          <p:cNvSpPr/>
          <p:nvPr/>
        </p:nvSpPr>
        <p:spPr>
          <a:xfrm>
            <a:off x="0" y="0"/>
            <a:ext cx="12192000" cy="6858000"/>
          </a:xfrm>
          <a:prstGeom prst="rect">
            <a:avLst/>
          </a:prstGeom>
          <a:solidFill>
            <a:srgbClr val="FFFFFF">
              <a:alpha val="94902"/>
            </a:srgb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endParaRPr lang="fr-FR"/>
          </a:p>
        </p:txBody>
      </p:sp>
      <p:sp>
        <p:nvSpPr>
          <p:cNvPr id="20" name="Rectangle 19">
            <a:extLst>
              <a:ext uri="{FF2B5EF4-FFF2-40B4-BE49-F238E27FC236}">
                <a16:creationId xmlns:a16="http://schemas.microsoft.com/office/drawing/2014/main" id="{6D5A02F2-7C22-F06D-4696-EC2AC511458A}"/>
              </a:ext>
            </a:extLst>
          </p:cNvPr>
          <p:cNvSpPr/>
          <p:nvPr/>
        </p:nvSpPr>
        <p:spPr>
          <a:xfrm>
            <a:off x="0" y="3294838"/>
            <a:ext cx="12192000" cy="862282"/>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5A137180-5641-267F-80A2-841602BCCD45}"/>
              </a:ext>
            </a:extLst>
          </p:cNvPr>
          <p:cNvPicPr>
            <a:picLocks noChangeAspect="1"/>
          </p:cNvPicPr>
          <p:nvPr/>
        </p:nvPicPr>
        <p:blipFill rotWithShape="1">
          <a:blip r:embed="rId3">
            <a:extLst>
              <a:ext uri="{28A0092B-C50C-407E-A947-70E740481C1C}">
                <a14:useLocalDpi xmlns:a14="http://schemas.microsoft.com/office/drawing/2010/main" val="0"/>
              </a:ext>
            </a:extLst>
          </a:blip>
          <a:srcRect t="44652" b="48584"/>
          <a:stretch/>
        </p:blipFill>
        <p:spPr>
          <a:xfrm>
            <a:off x="0" y="6314104"/>
            <a:ext cx="12192000" cy="549871"/>
          </a:xfrm>
          <a:prstGeom prst="rect">
            <a:avLst/>
          </a:prstGeom>
        </p:spPr>
      </p:pic>
      <p:pic>
        <p:nvPicPr>
          <p:cNvPr id="15" name="Image 14">
            <a:extLst>
              <a:ext uri="{FF2B5EF4-FFF2-40B4-BE49-F238E27FC236}">
                <a16:creationId xmlns:a16="http://schemas.microsoft.com/office/drawing/2014/main" id="{62A7E63B-62FB-CB57-D98C-6FF846B6CA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2605" y="129084"/>
            <a:ext cx="2456077" cy="614019"/>
          </a:xfrm>
          <a:prstGeom prst="rect">
            <a:avLst/>
          </a:prstGeom>
        </p:spPr>
      </p:pic>
      <p:sp>
        <p:nvSpPr>
          <p:cNvPr id="19" name="ZoneTexte 18">
            <a:extLst>
              <a:ext uri="{FF2B5EF4-FFF2-40B4-BE49-F238E27FC236}">
                <a16:creationId xmlns:a16="http://schemas.microsoft.com/office/drawing/2014/main" id="{FA820595-72BD-4A52-3385-8A5C7A0CB0AA}"/>
              </a:ext>
            </a:extLst>
          </p:cNvPr>
          <p:cNvSpPr txBox="1"/>
          <p:nvPr/>
        </p:nvSpPr>
        <p:spPr>
          <a:xfrm>
            <a:off x="2384355" y="174582"/>
            <a:ext cx="7106025" cy="369332"/>
          </a:xfrm>
          <a:prstGeom prst="rect">
            <a:avLst/>
          </a:prstGeom>
          <a:noFill/>
        </p:spPr>
        <p:txBody>
          <a:bodyPr wrap="square" rtlCol="0">
            <a:spAutoFit/>
          </a:bodyPr>
          <a:lstStyle/>
          <a:p>
            <a:r>
              <a:rPr lang="fr-FR" dirty="0">
                <a:solidFill>
                  <a:srgbClr val="FFCC00"/>
                </a:solidFill>
                <a:latin typeface="Arial Black" panose="020B0A04020102020204" pitchFamily="34" charset="0"/>
              </a:rPr>
              <a:t>Teambuilding : MISSION AGENTS SECRETS</a:t>
            </a:r>
          </a:p>
        </p:txBody>
      </p:sp>
      <p:sp>
        <p:nvSpPr>
          <p:cNvPr id="26" name="ZoneTexte 25">
            <a:extLst>
              <a:ext uri="{FF2B5EF4-FFF2-40B4-BE49-F238E27FC236}">
                <a16:creationId xmlns:a16="http://schemas.microsoft.com/office/drawing/2014/main" id="{C0837BBA-E6AA-5BA1-C0E9-BDEC0FBEF94D}"/>
              </a:ext>
            </a:extLst>
          </p:cNvPr>
          <p:cNvSpPr txBox="1"/>
          <p:nvPr/>
        </p:nvSpPr>
        <p:spPr>
          <a:xfrm>
            <a:off x="2384354" y="458315"/>
            <a:ext cx="7096805" cy="307777"/>
          </a:xfrm>
          <a:prstGeom prst="rect">
            <a:avLst/>
          </a:prstGeom>
          <a:noFill/>
        </p:spPr>
        <p:txBody>
          <a:bodyPr wrap="square" rtlCol="0">
            <a:spAutoFit/>
          </a:bodyPr>
          <a:lstStyle/>
          <a:p>
            <a:r>
              <a:rPr lang="fr-FR" sz="1400" b="1" dirty="0">
                <a:latin typeface="Arial Narrow" panose="020B0606020202030204" pitchFamily="34" charset="0"/>
              </a:rPr>
              <a:t>Le vif du sujet : L’ESPIO-TRAINING</a:t>
            </a:r>
          </a:p>
        </p:txBody>
      </p:sp>
      <p:pic>
        <p:nvPicPr>
          <p:cNvPr id="30" name="Graphique 29" descr="Horloge avec un remplissage uni">
            <a:extLst>
              <a:ext uri="{FF2B5EF4-FFF2-40B4-BE49-F238E27FC236}">
                <a16:creationId xmlns:a16="http://schemas.microsoft.com/office/drawing/2014/main" id="{18E95922-726C-3A39-703F-3DB90C94277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902045" y="462714"/>
            <a:ext cx="411318" cy="411318"/>
          </a:xfrm>
          <a:prstGeom prst="rect">
            <a:avLst/>
          </a:prstGeom>
        </p:spPr>
      </p:pic>
      <p:sp>
        <p:nvSpPr>
          <p:cNvPr id="31" name="ZoneTexte 30">
            <a:extLst>
              <a:ext uri="{FF2B5EF4-FFF2-40B4-BE49-F238E27FC236}">
                <a16:creationId xmlns:a16="http://schemas.microsoft.com/office/drawing/2014/main" id="{9E5866FF-7AE5-68C6-2E57-2D5F382F3B4C}"/>
              </a:ext>
            </a:extLst>
          </p:cNvPr>
          <p:cNvSpPr txBox="1"/>
          <p:nvPr/>
        </p:nvSpPr>
        <p:spPr>
          <a:xfrm>
            <a:off x="5381932" y="440067"/>
            <a:ext cx="3585705" cy="461665"/>
          </a:xfrm>
          <a:prstGeom prst="rect">
            <a:avLst/>
          </a:prstGeom>
          <a:noFill/>
        </p:spPr>
        <p:txBody>
          <a:bodyPr wrap="square" rtlCol="0">
            <a:spAutoFit/>
          </a:bodyPr>
          <a:lstStyle/>
          <a:p>
            <a:pPr algn="r"/>
            <a:r>
              <a:rPr lang="fr-FR" sz="2400" dirty="0">
                <a:solidFill>
                  <a:schemeClr val="bg1">
                    <a:lumMod val="50000"/>
                  </a:schemeClr>
                </a:solidFill>
                <a:latin typeface="Arial Narrow" panose="020B0606020202030204" pitchFamily="34" charset="0"/>
              </a:rPr>
              <a:t> Intérieur ou Extérieur - 03:00</a:t>
            </a:r>
          </a:p>
        </p:txBody>
      </p:sp>
      <p:sp>
        <p:nvSpPr>
          <p:cNvPr id="4" name="Rectangle : coins arrondis 3">
            <a:extLst>
              <a:ext uri="{FF2B5EF4-FFF2-40B4-BE49-F238E27FC236}">
                <a16:creationId xmlns:a16="http://schemas.microsoft.com/office/drawing/2014/main" id="{C6A546C3-68A1-7401-8D03-8F764697C3CB}"/>
              </a:ext>
            </a:extLst>
          </p:cNvPr>
          <p:cNvSpPr/>
          <p:nvPr/>
        </p:nvSpPr>
        <p:spPr>
          <a:xfrm>
            <a:off x="1144315" y="2806917"/>
            <a:ext cx="1240039" cy="260203"/>
          </a:xfrm>
          <a:prstGeom prst="roundRect">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50" dirty="0">
                <a:solidFill>
                  <a:schemeClr val="tx1"/>
                </a:solidFill>
                <a:latin typeface="Arial Narrow" panose="020B0606020202030204" pitchFamily="34" charset="0"/>
              </a:rPr>
              <a:t>Fédérez vos équipes</a:t>
            </a:r>
            <a:endParaRPr lang="fr-FR" dirty="0">
              <a:solidFill>
                <a:schemeClr val="tx1"/>
              </a:solidFill>
              <a:latin typeface="Arial Narrow" panose="020B0606020202030204" pitchFamily="34" charset="0"/>
            </a:endParaRPr>
          </a:p>
        </p:txBody>
      </p:sp>
      <p:sp>
        <p:nvSpPr>
          <p:cNvPr id="24" name="ZoneTexte 23">
            <a:extLst>
              <a:ext uri="{FF2B5EF4-FFF2-40B4-BE49-F238E27FC236}">
                <a16:creationId xmlns:a16="http://schemas.microsoft.com/office/drawing/2014/main" id="{AE8FBBAE-F7E7-4891-CBAE-2676972979AB}"/>
              </a:ext>
            </a:extLst>
          </p:cNvPr>
          <p:cNvSpPr txBox="1"/>
          <p:nvPr/>
        </p:nvSpPr>
        <p:spPr>
          <a:xfrm>
            <a:off x="1054158" y="1272931"/>
            <a:ext cx="4393654" cy="1569660"/>
          </a:xfrm>
          <a:prstGeom prst="rect">
            <a:avLst/>
          </a:prstGeom>
          <a:noFill/>
        </p:spPr>
        <p:txBody>
          <a:bodyPr wrap="square" rtlCol="0">
            <a:spAutoFit/>
          </a:bodyPr>
          <a:lstStyle/>
          <a:p>
            <a:pPr algn="l"/>
            <a:r>
              <a:rPr lang="fr-FR" sz="1200" b="0" i="0" dirty="0">
                <a:effectLst/>
                <a:latin typeface="Arial Black" panose="020B0A04020102020204" pitchFamily="34" charset="0"/>
              </a:rPr>
              <a:t>L’Espio-Training</a:t>
            </a:r>
          </a:p>
          <a:p>
            <a:pPr algn="l"/>
            <a:r>
              <a:rPr lang="fr-FR" sz="1050" b="0" i="0" dirty="0">
                <a:effectLst/>
                <a:latin typeface="Arial Narrow" panose="020B0606020202030204" pitchFamily="34" charset="0"/>
              </a:rPr>
              <a:t>Activités collectives, activités en duel de Squad. Cette animation est le grand jeu par excellence pour le </a:t>
            </a:r>
            <a:r>
              <a:rPr lang="fr-FR" sz="1050" b="1" i="0" dirty="0">
                <a:effectLst/>
                <a:latin typeface="Arial Narrow" panose="020B0606020202030204" pitchFamily="34" charset="0"/>
              </a:rPr>
              <a:t>renforcement de vos équipes</a:t>
            </a:r>
            <a:r>
              <a:rPr lang="fr-FR" sz="1050" b="0" i="0" dirty="0">
                <a:effectLst/>
                <a:latin typeface="Arial Narrow" panose="020B0606020202030204" pitchFamily="34" charset="0"/>
              </a:rPr>
              <a:t>, le resserrement des liens entre salariés de votre entreprise. </a:t>
            </a:r>
          </a:p>
          <a:p>
            <a:pPr algn="l"/>
            <a:r>
              <a:rPr lang="fr-FR" sz="1050" b="0" i="0" dirty="0">
                <a:effectLst/>
                <a:latin typeface="Arial Narrow" panose="020B0606020202030204" pitchFamily="34" charset="0"/>
              </a:rPr>
              <a:t>Adapté à tous les profils, nous avons créé des animations qui font appel à toutes les qualités et les compétences de vos collaborateurs. </a:t>
            </a:r>
          </a:p>
          <a:p>
            <a:pPr algn="l"/>
            <a:r>
              <a:rPr lang="fr-FR" sz="1050" b="0" i="0" dirty="0">
                <a:effectLst/>
                <a:latin typeface="Arial Narrow" panose="020B0606020202030204" pitchFamily="34" charset="0"/>
              </a:rPr>
              <a:t>Concentration, entraide, soutient les uns les autres sur des activités sportives, de réflexion, de stratégie et surtout de cohésion. Le challenge sera aussi de la partie pour inciter les participants à se surpasser. Mais aussi des activités de groupe.</a:t>
            </a:r>
            <a:endParaRPr lang="fr-FR" sz="1050" dirty="0">
              <a:latin typeface="Arial Narrow" panose="020B0606020202030204" pitchFamily="34" charset="0"/>
            </a:endParaRPr>
          </a:p>
        </p:txBody>
      </p:sp>
      <p:pic>
        <p:nvPicPr>
          <p:cNvPr id="53" name="Graphique 52" descr="Mille avec un remplissage uni">
            <a:extLst>
              <a:ext uri="{FF2B5EF4-FFF2-40B4-BE49-F238E27FC236}">
                <a16:creationId xmlns:a16="http://schemas.microsoft.com/office/drawing/2014/main" id="{AA032C36-9087-B9FE-6E6B-506D90544BD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60172" y="4782376"/>
            <a:ext cx="321058" cy="321058"/>
          </a:xfrm>
          <a:prstGeom prst="rect">
            <a:avLst/>
          </a:prstGeom>
        </p:spPr>
      </p:pic>
      <p:pic>
        <p:nvPicPr>
          <p:cNvPr id="55" name="Graphique 54" descr="Cœur avec un remplissage uni">
            <a:extLst>
              <a:ext uri="{FF2B5EF4-FFF2-40B4-BE49-F238E27FC236}">
                <a16:creationId xmlns:a16="http://schemas.microsoft.com/office/drawing/2014/main" id="{6CF93FB8-C4B3-6DEE-9CA5-FBD87C07D85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466884" y="4782376"/>
            <a:ext cx="321058" cy="321058"/>
          </a:xfrm>
          <a:prstGeom prst="rect">
            <a:avLst/>
          </a:prstGeom>
        </p:spPr>
      </p:pic>
      <p:pic>
        <p:nvPicPr>
          <p:cNvPr id="57" name="Graphique 56" descr="Engrenage avec un remplissage uni">
            <a:extLst>
              <a:ext uri="{FF2B5EF4-FFF2-40B4-BE49-F238E27FC236}">
                <a16:creationId xmlns:a16="http://schemas.microsoft.com/office/drawing/2014/main" id="{14D79FD6-43B3-EF9D-C904-6597A2E8BAB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653460" y="4782376"/>
            <a:ext cx="321058" cy="321058"/>
          </a:xfrm>
          <a:prstGeom prst="rect">
            <a:avLst/>
          </a:prstGeom>
        </p:spPr>
      </p:pic>
      <p:sp>
        <p:nvSpPr>
          <p:cNvPr id="58" name="ZoneTexte 57">
            <a:extLst>
              <a:ext uri="{FF2B5EF4-FFF2-40B4-BE49-F238E27FC236}">
                <a16:creationId xmlns:a16="http://schemas.microsoft.com/office/drawing/2014/main" id="{BD28DE8F-9495-50DF-89B9-CEEAAB9157E0}"/>
              </a:ext>
            </a:extLst>
          </p:cNvPr>
          <p:cNvSpPr txBox="1"/>
          <p:nvPr/>
        </p:nvSpPr>
        <p:spPr>
          <a:xfrm>
            <a:off x="4842689" y="4782376"/>
            <a:ext cx="2162736" cy="954107"/>
          </a:xfrm>
          <a:prstGeom prst="rect">
            <a:avLst/>
          </a:prstGeom>
          <a:noFill/>
        </p:spPr>
        <p:txBody>
          <a:bodyPr wrap="square" rtlCol="0">
            <a:spAutoFit/>
          </a:bodyPr>
          <a:lstStyle/>
          <a:p>
            <a:r>
              <a:rPr lang="fr-FR" sz="1400" b="1" dirty="0">
                <a:solidFill>
                  <a:srgbClr val="FFCC00"/>
                </a:solidFill>
                <a:latin typeface="Arial Narrow" panose="020B0606020202030204" pitchFamily="34" charset="0"/>
              </a:rPr>
              <a:t>On aime !</a:t>
            </a:r>
          </a:p>
          <a:p>
            <a:r>
              <a:rPr lang="fr-FR" sz="1050" dirty="0">
                <a:latin typeface="Arial Narrow" panose="020B0606020202030204" pitchFamily="34" charset="0"/>
              </a:rPr>
              <a:t>La mise en situation de cette prestation. Immergé dans le monde des agents secrets. Toute la </a:t>
            </a:r>
            <a:r>
              <a:rPr lang="fr-FR" sz="1050" b="1" dirty="0">
                <a:latin typeface="Arial Narrow" panose="020B0606020202030204" pitchFamily="34" charset="0"/>
              </a:rPr>
              <a:t>palette d’activités </a:t>
            </a:r>
            <a:r>
              <a:rPr lang="fr-FR" sz="1050" dirty="0">
                <a:latin typeface="Arial Narrow" panose="020B0606020202030204" pitchFamily="34" charset="0"/>
              </a:rPr>
              <a:t>pour tous les goût</a:t>
            </a:r>
          </a:p>
        </p:txBody>
      </p:sp>
      <p:sp>
        <p:nvSpPr>
          <p:cNvPr id="60" name="ZoneTexte 59">
            <a:extLst>
              <a:ext uri="{FF2B5EF4-FFF2-40B4-BE49-F238E27FC236}">
                <a16:creationId xmlns:a16="http://schemas.microsoft.com/office/drawing/2014/main" id="{B83E39DE-03D9-BA4D-1F23-FE8D9AAE2600}"/>
              </a:ext>
            </a:extLst>
          </p:cNvPr>
          <p:cNvSpPr txBox="1"/>
          <p:nvPr/>
        </p:nvSpPr>
        <p:spPr>
          <a:xfrm>
            <a:off x="7435977" y="4782376"/>
            <a:ext cx="2162736" cy="954107"/>
          </a:xfrm>
          <a:prstGeom prst="rect">
            <a:avLst/>
          </a:prstGeom>
          <a:noFill/>
        </p:spPr>
        <p:txBody>
          <a:bodyPr wrap="square" rtlCol="0">
            <a:spAutoFit/>
          </a:bodyPr>
          <a:lstStyle/>
          <a:p>
            <a:r>
              <a:rPr lang="fr-FR" sz="1400" b="1" dirty="0">
                <a:solidFill>
                  <a:srgbClr val="FFCC00"/>
                </a:solidFill>
                <a:latin typeface="Arial Narrow" panose="020B0606020202030204" pitchFamily="34" charset="0"/>
              </a:rPr>
              <a:t>Avantage public</a:t>
            </a:r>
          </a:p>
          <a:p>
            <a:r>
              <a:rPr lang="fr-FR" sz="1050" dirty="0">
                <a:latin typeface="Arial Narrow" panose="020B0606020202030204" pitchFamily="34" charset="0"/>
              </a:rPr>
              <a:t>Tous les </a:t>
            </a:r>
            <a:r>
              <a:rPr lang="fr-FR" sz="1050" b="1" dirty="0">
                <a:latin typeface="Arial Narrow" panose="020B0606020202030204" pitchFamily="34" charset="0"/>
              </a:rPr>
              <a:t>profils différents </a:t>
            </a:r>
            <a:r>
              <a:rPr lang="fr-FR" sz="1050" dirty="0">
                <a:latin typeface="Arial Narrow" panose="020B0606020202030204" pitchFamily="34" charset="0"/>
              </a:rPr>
              <a:t>de vos collaborateurs sont nécessaires pour emporter les parties. Sport, réflexion, stratégie, cohésion …</a:t>
            </a:r>
          </a:p>
        </p:txBody>
      </p:sp>
      <p:sp>
        <p:nvSpPr>
          <p:cNvPr id="61" name="ZoneTexte 60">
            <a:extLst>
              <a:ext uri="{FF2B5EF4-FFF2-40B4-BE49-F238E27FC236}">
                <a16:creationId xmlns:a16="http://schemas.microsoft.com/office/drawing/2014/main" id="{35F7C635-F905-F6DB-7573-C82A341C525B}"/>
              </a:ext>
            </a:extLst>
          </p:cNvPr>
          <p:cNvSpPr txBox="1"/>
          <p:nvPr/>
        </p:nvSpPr>
        <p:spPr>
          <a:xfrm>
            <a:off x="10029264" y="4782376"/>
            <a:ext cx="2162736" cy="954107"/>
          </a:xfrm>
          <a:prstGeom prst="rect">
            <a:avLst/>
          </a:prstGeom>
          <a:noFill/>
        </p:spPr>
        <p:txBody>
          <a:bodyPr wrap="square" rtlCol="0">
            <a:spAutoFit/>
          </a:bodyPr>
          <a:lstStyle/>
          <a:p>
            <a:r>
              <a:rPr lang="fr-FR" sz="1400" b="1" dirty="0">
                <a:solidFill>
                  <a:srgbClr val="FFCC00"/>
                </a:solidFill>
                <a:latin typeface="Arial Narrow" panose="020B0606020202030204" pitchFamily="34" charset="0"/>
              </a:rPr>
              <a:t>Avantage organisateur</a:t>
            </a:r>
          </a:p>
          <a:p>
            <a:r>
              <a:rPr lang="fr-FR" sz="1050" dirty="0">
                <a:latin typeface="Arial Narrow" panose="020B0606020202030204" pitchFamily="34" charset="0"/>
              </a:rPr>
              <a:t>Un </a:t>
            </a:r>
            <a:r>
              <a:rPr lang="fr-FR" sz="1050" b="1" dirty="0">
                <a:latin typeface="Arial Narrow" panose="020B0606020202030204" pitchFamily="34" charset="0"/>
              </a:rPr>
              <a:t>décorum très abouti </a:t>
            </a:r>
            <a:r>
              <a:rPr lang="fr-FR" sz="1050" dirty="0">
                <a:latin typeface="Arial Narrow" panose="020B0606020202030204" pitchFamily="34" charset="0"/>
              </a:rPr>
              <a:t>de qualité et facile d’installation dans </a:t>
            </a:r>
            <a:r>
              <a:rPr lang="fr-FR" sz="1050" b="1" dirty="0">
                <a:latin typeface="Arial Narrow" panose="020B0606020202030204" pitchFamily="34" charset="0"/>
              </a:rPr>
              <a:t>tous les espaces</a:t>
            </a:r>
            <a:r>
              <a:rPr lang="fr-FR" sz="1050" dirty="0">
                <a:latin typeface="Arial Narrow" panose="020B0606020202030204" pitchFamily="34" charset="0"/>
              </a:rPr>
              <a:t>. Un terrain, Une arrivée d’électricité, et 1h30 d’installation</a:t>
            </a:r>
          </a:p>
        </p:txBody>
      </p:sp>
      <p:sp>
        <p:nvSpPr>
          <p:cNvPr id="64" name="Organigramme : Connecteur page suivante 63">
            <a:extLst>
              <a:ext uri="{FF2B5EF4-FFF2-40B4-BE49-F238E27FC236}">
                <a16:creationId xmlns:a16="http://schemas.microsoft.com/office/drawing/2014/main" id="{366C08AD-BBA2-FE1A-C081-5FA100624299}"/>
              </a:ext>
            </a:extLst>
          </p:cNvPr>
          <p:cNvSpPr/>
          <p:nvPr/>
        </p:nvSpPr>
        <p:spPr>
          <a:xfrm rot="16200000">
            <a:off x="436128" y="-436129"/>
            <a:ext cx="901732" cy="1773990"/>
          </a:xfrm>
          <a:prstGeom prst="flowChartOffpageConnector">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5" name="ZoneTexte 64">
            <a:extLst>
              <a:ext uri="{FF2B5EF4-FFF2-40B4-BE49-F238E27FC236}">
                <a16:creationId xmlns:a16="http://schemas.microsoft.com/office/drawing/2014/main" id="{F4AD56FD-717D-0E91-530C-53D45FFAB8E8}"/>
              </a:ext>
            </a:extLst>
          </p:cNvPr>
          <p:cNvSpPr txBox="1"/>
          <p:nvPr/>
        </p:nvSpPr>
        <p:spPr>
          <a:xfrm>
            <a:off x="118133" y="81867"/>
            <a:ext cx="1247800" cy="677108"/>
          </a:xfrm>
          <a:prstGeom prst="rect">
            <a:avLst/>
          </a:prstGeom>
          <a:noFill/>
        </p:spPr>
        <p:txBody>
          <a:bodyPr wrap="square" rtlCol="0">
            <a:spAutoFit/>
          </a:bodyPr>
          <a:lstStyle/>
          <a:p>
            <a:pPr algn="ctr"/>
            <a:r>
              <a:rPr lang="fr-FR" sz="2400" b="1" dirty="0">
                <a:latin typeface="Arial Narrow" panose="020B0606020202030204" pitchFamily="34" charset="0"/>
              </a:rPr>
              <a:t>Jour 2</a:t>
            </a:r>
          </a:p>
          <a:p>
            <a:pPr algn="ctr"/>
            <a:r>
              <a:rPr lang="fr-FR" sz="1400" dirty="0">
                <a:solidFill>
                  <a:schemeClr val="bg1"/>
                </a:solidFill>
                <a:latin typeface="Arial Narrow" panose="020B0606020202030204" pitchFamily="34" charset="0"/>
              </a:rPr>
              <a:t>Matin</a:t>
            </a:r>
            <a:endParaRPr lang="fr-FR" dirty="0">
              <a:solidFill>
                <a:schemeClr val="bg1"/>
              </a:solidFill>
              <a:latin typeface="Arial Narrow" panose="020B0606020202030204" pitchFamily="34" charset="0"/>
            </a:endParaRPr>
          </a:p>
        </p:txBody>
      </p:sp>
      <p:sp>
        <p:nvSpPr>
          <p:cNvPr id="2" name="Espace réservé du numéro de diapositive 1">
            <a:extLst>
              <a:ext uri="{FF2B5EF4-FFF2-40B4-BE49-F238E27FC236}">
                <a16:creationId xmlns:a16="http://schemas.microsoft.com/office/drawing/2014/main" id="{AA357D29-DA52-3C9B-C810-92969D56FDD2}"/>
              </a:ext>
            </a:extLst>
          </p:cNvPr>
          <p:cNvSpPr>
            <a:spLocks noGrp="1"/>
          </p:cNvSpPr>
          <p:nvPr>
            <p:ph type="sldNum" sz="quarter" idx="12"/>
          </p:nvPr>
        </p:nvSpPr>
        <p:spPr/>
        <p:txBody>
          <a:bodyPr/>
          <a:lstStyle/>
          <a:p>
            <a:fld id="{D1EF6AC7-1DA7-45C6-9838-D7A25B92C10C}" type="slidenum">
              <a:rPr lang="fr-FR" smtClean="0"/>
              <a:t>11</a:t>
            </a:fld>
            <a:endParaRPr lang="fr-FR"/>
          </a:p>
        </p:txBody>
      </p:sp>
      <p:sp>
        <p:nvSpPr>
          <p:cNvPr id="5" name="ZoneTexte 4">
            <a:extLst>
              <a:ext uri="{FF2B5EF4-FFF2-40B4-BE49-F238E27FC236}">
                <a16:creationId xmlns:a16="http://schemas.microsoft.com/office/drawing/2014/main" id="{A7AAB1E3-6533-A705-DB4F-7252F0D58D76}"/>
              </a:ext>
            </a:extLst>
          </p:cNvPr>
          <p:cNvSpPr txBox="1"/>
          <p:nvPr/>
        </p:nvSpPr>
        <p:spPr>
          <a:xfrm>
            <a:off x="7291294" y="6431190"/>
            <a:ext cx="3675600" cy="215444"/>
          </a:xfrm>
          <a:prstGeom prst="rect">
            <a:avLst/>
          </a:prstGeom>
          <a:noFill/>
        </p:spPr>
        <p:txBody>
          <a:bodyPr wrap="square" rtlCol="0">
            <a:spAutoFit/>
          </a:bodyPr>
          <a:lstStyle/>
          <a:p>
            <a:r>
              <a:rPr lang="fr-FR" sz="800" dirty="0">
                <a:solidFill>
                  <a:schemeClr val="bg1"/>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www.mission-agents-secrets.com</a:t>
            </a:r>
            <a:r>
              <a:rPr lang="fr-FR" sz="800" dirty="0">
                <a:solidFill>
                  <a:schemeClr val="bg1"/>
                </a:solidFill>
                <a:latin typeface="Arial" panose="020B0604020202020204" pitchFamily="34" charset="0"/>
                <a:cs typeface="Arial" panose="020B0604020202020204" pitchFamily="34" charset="0"/>
              </a:rPr>
              <a:t> Présentation client – version moyenne 1.0</a:t>
            </a:r>
          </a:p>
        </p:txBody>
      </p:sp>
      <p:pic>
        <p:nvPicPr>
          <p:cNvPr id="6" name="Image 5">
            <a:extLst>
              <a:ext uri="{FF2B5EF4-FFF2-40B4-BE49-F238E27FC236}">
                <a16:creationId xmlns:a16="http://schemas.microsoft.com/office/drawing/2014/main" id="{E7A04194-7650-2E5E-3A92-C72647171E81}"/>
              </a:ext>
            </a:extLst>
          </p:cNvPr>
          <p:cNvPicPr>
            <a:picLocks noChangeAspect="1"/>
          </p:cNvPicPr>
          <p:nvPr/>
        </p:nvPicPr>
        <p:blipFill rotWithShape="1">
          <a:blip r:embed="rId14">
            <a:extLst>
              <a:ext uri="{28A0092B-C50C-407E-A947-70E740481C1C}">
                <a14:useLocalDpi xmlns:a14="http://schemas.microsoft.com/office/drawing/2010/main" val="0"/>
              </a:ext>
            </a:extLst>
          </a:blip>
          <a:srcRect r="15856"/>
          <a:stretch/>
        </p:blipFill>
        <p:spPr>
          <a:xfrm>
            <a:off x="5463378" y="1149050"/>
            <a:ext cx="6495540" cy="2037848"/>
          </a:xfrm>
          <a:prstGeom prst="rect">
            <a:avLst/>
          </a:prstGeom>
        </p:spPr>
      </p:pic>
      <p:sp>
        <p:nvSpPr>
          <p:cNvPr id="8" name="ZoneTexte 7">
            <a:extLst>
              <a:ext uri="{FF2B5EF4-FFF2-40B4-BE49-F238E27FC236}">
                <a16:creationId xmlns:a16="http://schemas.microsoft.com/office/drawing/2014/main" id="{28E4AFA4-D5DB-7C50-A3A1-B903F38F3C1B}"/>
              </a:ext>
            </a:extLst>
          </p:cNvPr>
          <p:cNvSpPr txBox="1"/>
          <p:nvPr/>
        </p:nvSpPr>
        <p:spPr>
          <a:xfrm>
            <a:off x="1608846" y="3354634"/>
            <a:ext cx="1247800" cy="677108"/>
          </a:xfrm>
          <a:prstGeom prst="rect">
            <a:avLst/>
          </a:prstGeom>
          <a:noFill/>
        </p:spPr>
        <p:txBody>
          <a:bodyPr wrap="square" rtlCol="0">
            <a:spAutoFit/>
          </a:bodyPr>
          <a:lstStyle/>
          <a:p>
            <a:pPr algn="ctr"/>
            <a:r>
              <a:rPr lang="fr-FR" sz="2400" dirty="0">
                <a:solidFill>
                  <a:schemeClr val="bg1"/>
                </a:solidFill>
                <a:latin typeface="Arial Narrow" panose="020B0606020202030204" pitchFamily="34" charset="0"/>
              </a:rPr>
              <a:t>20 à 200</a:t>
            </a:r>
          </a:p>
          <a:p>
            <a:pPr algn="ctr"/>
            <a:r>
              <a:rPr lang="fr-FR" sz="1400" dirty="0">
                <a:solidFill>
                  <a:srgbClr val="FFCC00"/>
                </a:solidFill>
                <a:latin typeface="Arial Narrow" panose="020B0606020202030204" pitchFamily="34" charset="0"/>
              </a:rPr>
              <a:t>personnes</a:t>
            </a:r>
            <a:endParaRPr lang="fr-FR" dirty="0">
              <a:solidFill>
                <a:srgbClr val="FFCC00"/>
              </a:solidFill>
              <a:latin typeface="Arial Narrow" panose="020B0606020202030204" pitchFamily="34" charset="0"/>
            </a:endParaRPr>
          </a:p>
        </p:txBody>
      </p:sp>
      <p:sp>
        <p:nvSpPr>
          <p:cNvPr id="9" name="ZoneTexte 8">
            <a:extLst>
              <a:ext uri="{FF2B5EF4-FFF2-40B4-BE49-F238E27FC236}">
                <a16:creationId xmlns:a16="http://schemas.microsoft.com/office/drawing/2014/main" id="{C6A35C47-FC17-CDFC-CD9D-2C82BCF5C9BB}"/>
              </a:ext>
            </a:extLst>
          </p:cNvPr>
          <p:cNvSpPr txBox="1"/>
          <p:nvPr/>
        </p:nvSpPr>
        <p:spPr>
          <a:xfrm>
            <a:off x="3889379" y="3354634"/>
            <a:ext cx="1247800" cy="677108"/>
          </a:xfrm>
          <a:prstGeom prst="rect">
            <a:avLst/>
          </a:prstGeom>
          <a:noFill/>
        </p:spPr>
        <p:txBody>
          <a:bodyPr wrap="square" rtlCol="0">
            <a:spAutoFit/>
          </a:bodyPr>
          <a:lstStyle/>
          <a:p>
            <a:pPr algn="ctr"/>
            <a:r>
              <a:rPr lang="fr-FR" sz="2400" dirty="0">
                <a:solidFill>
                  <a:schemeClr val="bg1"/>
                </a:solidFill>
                <a:latin typeface="Arial Narrow" panose="020B0606020202030204" pitchFamily="34" charset="0"/>
              </a:rPr>
              <a:t>5 à 20</a:t>
            </a:r>
          </a:p>
          <a:p>
            <a:pPr algn="ctr"/>
            <a:r>
              <a:rPr lang="fr-FR" sz="1400" dirty="0">
                <a:solidFill>
                  <a:srgbClr val="FFCC00"/>
                </a:solidFill>
                <a:latin typeface="Arial Narrow" panose="020B0606020202030204" pitchFamily="34" charset="0"/>
              </a:rPr>
              <a:t>équipes</a:t>
            </a:r>
            <a:endParaRPr lang="fr-FR" dirty="0">
              <a:solidFill>
                <a:srgbClr val="FFCC00"/>
              </a:solidFill>
              <a:latin typeface="Arial Narrow" panose="020B0606020202030204" pitchFamily="34" charset="0"/>
            </a:endParaRPr>
          </a:p>
        </p:txBody>
      </p:sp>
      <p:sp>
        <p:nvSpPr>
          <p:cNvPr id="10" name="ZoneTexte 9">
            <a:extLst>
              <a:ext uri="{FF2B5EF4-FFF2-40B4-BE49-F238E27FC236}">
                <a16:creationId xmlns:a16="http://schemas.microsoft.com/office/drawing/2014/main" id="{6C3F0815-3F2C-BC2E-D2BC-7DFD1B777FB4}"/>
              </a:ext>
            </a:extLst>
          </p:cNvPr>
          <p:cNvSpPr txBox="1"/>
          <p:nvPr/>
        </p:nvSpPr>
        <p:spPr>
          <a:xfrm>
            <a:off x="6169912" y="3354634"/>
            <a:ext cx="1557362" cy="677108"/>
          </a:xfrm>
          <a:prstGeom prst="rect">
            <a:avLst/>
          </a:prstGeom>
          <a:noFill/>
        </p:spPr>
        <p:txBody>
          <a:bodyPr wrap="square" rtlCol="0">
            <a:spAutoFit/>
          </a:bodyPr>
          <a:lstStyle/>
          <a:p>
            <a:pPr algn="ctr"/>
            <a:r>
              <a:rPr lang="fr-FR" sz="2400" dirty="0">
                <a:solidFill>
                  <a:schemeClr val="bg1"/>
                </a:solidFill>
                <a:latin typeface="Arial Narrow" panose="020B0606020202030204" pitchFamily="34" charset="0"/>
              </a:rPr>
              <a:t>2</a:t>
            </a:r>
          </a:p>
          <a:p>
            <a:pPr algn="ctr"/>
            <a:r>
              <a:rPr lang="fr-FR" sz="1400" dirty="0">
                <a:solidFill>
                  <a:srgbClr val="FFCC00"/>
                </a:solidFill>
                <a:latin typeface="Arial Narrow" panose="020B0606020202030204" pitchFamily="34" charset="0"/>
              </a:rPr>
              <a:t>activités collectives</a:t>
            </a:r>
            <a:endParaRPr lang="fr-FR" dirty="0">
              <a:solidFill>
                <a:srgbClr val="FFCC00"/>
              </a:solidFill>
              <a:latin typeface="Arial Narrow" panose="020B0606020202030204" pitchFamily="34" charset="0"/>
            </a:endParaRPr>
          </a:p>
        </p:txBody>
      </p:sp>
      <p:sp>
        <p:nvSpPr>
          <p:cNvPr id="12" name="ZoneTexte 11">
            <a:extLst>
              <a:ext uri="{FF2B5EF4-FFF2-40B4-BE49-F238E27FC236}">
                <a16:creationId xmlns:a16="http://schemas.microsoft.com/office/drawing/2014/main" id="{878E389F-A684-67CA-BA26-58F992B55CD0}"/>
              </a:ext>
            </a:extLst>
          </p:cNvPr>
          <p:cNvSpPr txBox="1"/>
          <p:nvPr/>
        </p:nvSpPr>
        <p:spPr>
          <a:xfrm>
            <a:off x="8760008" y="3354634"/>
            <a:ext cx="1767844" cy="677108"/>
          </a:xfrm>
          <a:prstGeom prst="rect">
            <a:avLst/>
          </a:prstGeom>
          <a:noFill/>
        </p:spPr>
        <p:txBody>
          <a:bodyPr wrap="square" rtlCol="0">
            <a:spAutoFit/>
          </a:bodyPr>
          <a:lstStyle/>
          <a:p>
            <a:pPr algn="ctr"/>
            <a:r>
              <a:rPr lang="fr-FR" sz="2400" dirty="0">
                <a:solidFill>
                  <a:schemeClr val="bg1"/>
                </a:solidFill>
                <a:latin typeface="Arial Narrow" panose="020B0606020202030204" pitchFamily="34" charset="0"/>
              </a:rPr>
              <a:t>5</a:t>
            </a:r>
          </a:p>
          <a:p>
            <a:pPr algn="ctr"/>
            <a:r>
              <a:rPr lang="fr-FR" sz="1400" dirty="0">
                <a:solidFill>
                  <a:srgbClr val="FFCC00"/>
                </a:solidFill>
                <a:latin typeface="Arial Narrow" panose="020B0606020202030204" pitchFamily="34" charset="0"/>
              </a:rPr>
              <a:t>activités duel d’équipes</a:t>
            </a:r>
            <a:endParaRPr lang="fr-FR" dirty="0">
              <a:solidFill>
                <a:srgbClr val="FFCC00"/>
              </a:solidFill>
              <a:latin typeface="Arial Narrow" panose="020B0606020202030204" pitchFamily="34" charset="0"/>
            </a:endParaRPr>
          </a:p>
        </p:txBody>
      </p:sp>
      <p:pic>
        <p:nvPicPr>
          <p:cNvPr id="18" name="Image 17">
            <a:hlinkClick r:id="rId15"/>
            <a:extLst>
              <a:ext uri="{FF2B5EF4-FFF2-40B4-BE49-F238E27FC236}">
                <a16:creationId xmlns:a16="http://schemas.microsoft.com/office/drawing/2014/main" id="{9886404D-9CBF-38C0-97F0-D965F29B3BF7}"/>
              </a:ext>
            </a:extLst>
          </p:cNvPr>
          <p:cNvPicPr>
            <a:picLocks noChangeAspect="1"/>
          </p:cNvPicPr>
          <p:nvPr/>
        </p:nvPicPr>
        <p:blipFill rotWithShape="1">
          <a:blip r:embed="rId16">
            <a:extLst>
              <a:ext uri="{28A0092B-C50C-407E-A947-70E740481C1C}">
                <a14:useLocalDpi xmlns:a14="http://schemas.microsoft.com/office/drawing/2010/main" val="0"/>
              </a:ext>
            </a:extLst>
          </a:blip>
          <a:srcRect l="1244" r="1833"/>
          <a:stretch/>
        </p:blipFill>
        <p:spPr>
          <a:xfrm>
            <a:off x="1152182" y="4318063"/>
            <a:ext cx="2325589" cy="1570741"/>
          </a:xfrm>
          <a:prstGeom prst="rect">
            <a:avLst/>
          </a:prstGeom>
        </p:spPr>
      </p:pic>
      <p:sp>
        <p:nvSpPr>
          <p:cNvPr id="21" name="ZoneTexte 20">
            <a:extLst>
              <a:ext uri="{FF2B5EF4-FFF2-40B4-BE49-F238E27FC236}">
                <a16:creationId xmlns:a16="http://schemas.microsoft.com/office/drawing/2014/main" id="{BEF671B0-1285-D86D-F85F-21AE09982644}"/>
              </a:ext>
            </a:extLst>
          </p:cNvPr>
          <p:cNvSpPr txBox="1"/>
          <p:nvPr/>
        </p:nvSpPr>
        <p:spPr>
          <a:xfrm>
            <a:off x="1154567" y="5880340"/>
            <a:ext cx="656461" cy="276999"/>
          </a:xfrm>
          <a:prstGeom prst="rect">
            <a:avLst/>
          </a:prstGeom>
          <a:noFill/>
        </p:spPr>
        <p:txBody>
          <a:bodyPr wrap="square" rtlCol="0">
            <a:spAutoFit/>
          </a:bodyPr>
          <a:lstStyle/>
          <a:p>
            <a:r>
              <a:rPr lang="fr-FR" sz="1200" dirty="0">
                <a:latin typeface="Arial Narrow" panose="020B0606020202030204" pitchFamily="34" charset="0"/>
              </a:rPr>
              <a:t>La vidéo</a:t>
            </a:r>
          </a:p>
        </p:txBody>
      </p:sp>
      <p:sp>
        <p:nvSpPr>
          <p:cNvPr id="23" name="ZoneTexte 22">
            <a:extLst>
              <a:ext uri="{FF2B5EF4-FFF2-40B4-BE49-F238E27FC236}">
                <a16:creationId xmlns:a16="http://schemas.microsoft.com/office/drawing/2014/main" id="{960166F8-6BA9-0E7B-3197-D953C14C1D68}"/>
              </a:ext>
            </a:extLst>
          </p:cNvPr>
          <p:cNvSpPr txBox="1"/>
          <p:nvPr/>
        </p:nvSpPr>
        <p:spPr>
          <a:xfrm rot="16200000">
            <a:off x="1973895" y="5632398"/>
            <a:ext cx="218885" cy="830997"/>
          </a:xfrm>
          <a:prstGeom prst="rect">
            <a:avLst/>
          </a:prstGeom>
          <a:noFill/>
        </p:spPr>
        <p:txBody>
          <a:bodyPr wrap="square" rtlCol="0">
            <a:spAutoFit/>
          </a:bodyPr>
          <a:lstStyle/>
          <a:p>
            <a:r>
              <a:rPr lang="fr-FR" sz="1200" b="1" dirty="0">
                <a:latin typeface="Arial Narrow" panose="020B0606020202030204" pitchFamily="34" charset="0"/>
              </a:rPr>
              <a:t>&gt;</a:t>
            </a:r>
          </a:p>
          <a:p>
            <a:r>
              <a:rPr lang="fr-FR" sz="1200" b="1" dirty="0">
                <a:latin typeface="Arial Narrow" panose="020B0606020202030204" pitchFamily="34" charset="0"/>
              </a:rPr>
              <a:t>&gt;</a:t>
            </a:r>
          </a:p>
          <a:p>
            <a:r>
              <a:rPr lang="fr-FR" sz="1200" b="1" dirty="0">
                <a:latin typeface="Arial Narrow" panose="020B0606020202030204" pitchFamily="34" charset="0"/>
              </a:rPr>
              <a:t>&gt;</a:t>
            </a:r>
          </a:p>
          <a:p>
            <a:r>
              <a:rPr lang="fr-FR" sz="1200" b="1" dirty="0">
                <a:latin typeface="Arial Narrow" panose="020B0606020202030204" pitchFamily="34" charset="0"/>
              </a:rPr>
              <a:t>&gt;</a:t>
            </a:r>
          </a:p>
        </p:txBody>
      </p:sp>
    </p:spTree>
    <p:extLst>
      <p:ext uri="{BB962C8B-B14F-4D97-AF65-F5344CB8AC3E}">
        <p14:creationId xmlns:p14="http://schemas.microsoft.com/office/powerpoint/2010/main" val="18510521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 26">
            <a:extLst>
              <a:ext uri="{FF2B5EF4-FFF2-40B4-BE49-F238E27FC236}">
                <a16:creationId xmlns:a16="http://schemas.microsoft.com/office/drawing/2014/main" id="{B6FC7718-A254-811C-FC10-6FA661AAC6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204080">
            <a:off x="4957157" y="-213700"/>
            <a:ext cx="7128466" cy="7128466"/>
          </a:xfrm>
          <a:prstGeom prst="rect">
            <a:avLst/>
          </a:prstGeom>
        </p:spPr>
      </p:pic>
      <p:sp>
        <p:nvSpPr>
          <p:cNvPr id="22" name="Rectangle 21">
            <a:extLst>
              <a:ext uri="{FF2B5EF4-FFF2-40B4-BE49-F238E27FC236}">
                <a16:creationId xmlns:a16="http://schemas.microsoft.com/office/drawing/2014/main" id="{9B012D1F-2829-FFC7-510F-25A7709EEAAE}"/>
              </a:ext>
            </a:extLst>
          </p:cNvPr>
          <p:cNvSpPr/>
          <p:nvPr/>
        </p:nvSpPr>
        <p:spPr>
          <a:xfrm>
            <a:off x="0" y="0"/>
            <a:ext cx="12192000" cy="6858000"/>
          </a:xfrm>
          <a:prstGeom prst="rect">
            <a:avLst/>
          </a:prstGeom>
          <a:solidFill>
            <a:srgbClr val="FFFFFF">
              <a:alpha val="94902"/>
            </a:srgb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endParaRPr lang="fr-FR"/>
          </a:p>
        </p:txBody>
      </p:sp>
      <p:pic>
        <p:nvPicPr>
          <p:cNvPr id="11" name="Image 10">
            <a:extLst>
              <a:ext uri="{FF2B5EF4-FFF2-40B4-BE49-F238E27FC236}">
                <a16:creationId xmlns:a16="http://schemas.microsoft.com/office/drawing/2014/main" id="{5A137180-5641-267F-80A2-841602BCCD45}"/>
              </a:ext>
            </a:extLst>
          </p:cNvPr>
          <p:cNvPicPr>
            <a:picLocks noChangeAspect="1"/>
          </p:cNvPicPr>
          <p:nvPr/>
        </p:nvPicPr>
        <p:blipFill rotWithShape="1">
          <a:blip r:embed="rId3">
            <a:extLst>
              <a:ext uri="{28A0092B-C50C-407E-A947-70E740481C1C}">
                <a14:useLocalDpi xmlns:a14="http://schemas.microsoft.com/office/drawing/2010/main" val="0"/>
              </a:ext>
            </a:extLst>
          </a:blip>
          <a:srcRect t="44652" b="48584"/>
          <a:stretch/>
        </p:blipFill>
        <p:spPr>
          <a:xfrm>
            <a:off x="0" y="6314104"/>
            <a:ext cx="12192000" cy="549871"/>
          </a:xfrm>
          <a:prstGeom prst="rect">
            <a:avLst/>
          </a:prstGeom>
        </p:spPr>
      </p:pic>
      <p:pic>
        <p:nvPicPr>
          <p:cNvPr id="15" name="Image 14">
            <a:extLst>
              <a:ext uri="{FF2B5EF4-FFF2-40B4-BE49-F238E27FC236}">
                <a16:creationId xmlns:a16="http://schemas.microsoft.com/office/drawing/2014/main" id="{62A7E63B-62FB-CB57-D98C-6FF846B6CA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2605" y="129084"/>
            <a:ext cx="2456077" cy="614019"/>
          </a:xfrm>
          <a:prstGeom prst="rect">
            <a:avLst/>
          </a:prstGeom>
        </p:spPr>
      </p:pic>
      <p:sp>
        <p:nvSpPr>
          <p:cNvPr id="19" name="ZoneTexte 18">
            <a:extLst>
              <a:ext uri="{FF2B5EF4-FFF2-40B4-BE49-F238E27FC236}">
                <a16:creationId xmlns:a16="http://schemas.microsoft.com/office/drawing/2014/main" id="{FA820595-72BD-4A52-3385-8A5C7A0CB0AA}"/>
              </a:ext>
            </a:extLst>
          </p:cNvPr>
          <p:cNvSpPr txBox="1"/>
          <p:nvPr/>
        </p:nvSpPr>
        <p:spPr>
          <a:xfrm>
            <a:off x="2384355" y="174582"/>
            <a:ext cx="7106025" cy="369332"/>
          </a:xfrm>
          <a:prstGeom prst="rect">
            <a:avLst/>
          </a:prstGeom>
          <a:noFill/>
        </p:spPr>
        <p:txBody>
          <a:bodyPr wrap="square" rtlCol="0">
            <a:spAutoFit/>
          </a:bodyPr>
          <a:lstStyle/>
          <a:p>
            <a:r>
              <a:rPr lang="fr-FR" dirty="0">
                <a:solidFill>
                  <a:srgbClr val="FFCC00"/>
                </a:solidFill>
                <a:latin typeface="Arial Black" panose="020B0A04020102020204" pitchFamily="34" charset="0"/>
              </a:rPr>
              <a:t>Teambuilding : MISSION AGENTS SECRETS</a:t>
            </a:r>
          </a:p>
        </p:txBody>
      </p:sp>
      <p:sp>
        <p:nvSpPr>
          <p:cNvPr id="26" name="ZoneTexte 25">
            <a:extLst>
              <a:ext uri="{FF2B5EF4-FFF2-40B4-BE49-F238E27FC236}">
                <a16:creationId xmlns:a16="http://schemas.microsoft.com/office/drawing/2014/main" id="{C0837BBA-E6AA-5BA1-C0E9-BDEC0FBEF94D}"/>
              </a:ext>
            </a:extLst>
          </p:cNvPr>
          <p:cNvSpPr txBox="1"/>
          <p:nvPr/>
        </p:nvSpPr>
        <p:spPr>
          <a:xfrm>
            <a:off x="2384354" y="458315"/>
            <a:ext cx="7096805" cy="307777"/>
          </a:xfrm>
          <a:prstGeom prst="rect">
            <a:avLst/>
          </a:prstGeom>
          <a:noFill/>
        </p:spPr>
        <p:txBody>
          <a:bodyPr wrap="square" rtlCol="0">
            <a:spAutoFit/>
          </a:bodyPr>
          <a:lstStyle/>
          <a:p>
            <a:r>
              <a:rPr lang="fr-FR" sz="1400" b="1" dirty="0">
                <a:latin typeface="Arial Narrow" panose="020B0606020202030204" pitchFamily="34" charset="0"/>
              </a:rPr>
              <a:t>Le vif du sujet : L’ESPIO-TRAINING</a:t>
            </a:r>
          </a:p>
        </p:txBody>
      </p:sp>
      <p:pic>
        <p:nvPicPr>
          <p:cNvPr id="30" name="Graphique 29" descr="Horloge avec un remplissage uni">
            <a:extLst>
              <a:ext uri="{FF2B5EF4-FFF2-40B4-BE49-F238E27FC236}">
                <a16:creationId xmlns:a16="http://schemas.microsoft.com/office/drawing/2014/main" id="{18E95922-726C-3A39-703F-3DB90C94277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902045" y="462714"/>
            <a:ext cx="411318" cy="411318"/>
          </a:xfrm>
          <a:prstGeom prst="rect">
            <a:avLst/>
          </a:prstGeom>
        </p:spPr>
      </p:pic>
      <p:sp>
        <p:nvSpPr>
          <p:cNvPr id="31" name="ZoneTexte 30">
            <a:extLst>
              <a:ext uri="{FF2B5EF4-FFF2-40B4-BE49-F238E27FC236}">
                <a16:creationId xmlns:a16="http://schemas.microsoft.com/office/drawing/2014/main" id="{9E5866FF-7AE5-68C6-2E57-2D5F382F3B4C}"/>
              </a:ext>
            </a:extLst>
          </p:cNvPr>
          <p:cNvSpPr txBox="1"/>
          <p:nvPr/>
        </p:nvSpPr>
        <p:spPr>
          <a:xfrm>
            <a:off x="8113001" y="440067"/>
            <a:ext cx="854636" cy="461665"/>
          </a:xfrm>
          <a:prstGeom prst="rect">
            <a:avLst/>
          </a:prstGeom>
          <a:noFill/>
        </p:spPr>
        <p:txBody>
          <a:bodyPr wrap="square" rtlCol="0">
            <a:spAutoFit/>
          </a:bodyPr>
          <a:lstStyle/>
          <a:p>
            <a:pPr algn="r"/>
            <a:r>
              <a:rPr lang="fr-FR" sz="2400" dirty="0">
                <a:solidFill>
                  <a:schemeClr val="bg1">
                    <a:lumMod val="50000"/>
                  </a:schemeClr>
                </a:solidFill>
                <a:latin typeface="Arial Narrow" panose="020B0606020202030204" pitchFamily="34" charset="0"/>
              </a:rPr>
              <a:t>03:00</a:t>
            </a:r>
          </a:p>
        </p:txBody>
      </p:sp>
      <p:sp>
        <p:nvSpPr>
          <p:cNvPr id="64" name="Organigramme : Connecteur page suivante 63">
            <a:extLst>
              <a:ext uri="{FF2B5EF4-FFF2-40B4-BE49-F238E27FC236}">
                <a16:creationId xmlns:a16="http://schemas.microsoft.com/office/drawing/2014/main" id="{366C08AD-BBA2-FE1A-C081-5FA100624299}"/>
              </a:ext>
            </a:extLst>
          </p:cNvPr>
          <p:cNvSpPr/>
          <p:nvPr/>
        </p:nvSpPr>
        <p:spPr>
          <a:xfrm rot="16200000">
            <a:off x="436128" y="-436129"/>
            <a:ext cx="901732" cy="1773990"/>
          </a:xfrm>
          <a:prstGeom prst="flowChartOffpageConnector">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5" name="ZoneTexte 64">
            <a:extLst>
              <a:ext uri="{FF2B5EF4-FFF2-40B4-BE49-F238E27FC236}">
                <a16:creationId xmlns:a16="http://schemas.microsoft.com/office/drawing/2014/main" id="{F4AD56FD-717D-0E91-530C-53D45FFAB8E8}"/>
              </a:ext>
            </a:extLst>
          </p:cNvPr>
          <p:cNvSpPr txBox="1"/>
          <p:nvPr/>
        </p:nvSpPr>
        <p:spPr>
          <a:xfrm>
            <a:off x="118133" y="81867"/>
            <a:ext cx="1247800" cy="677108"/>
          </a:xfrm>
          <a:prstGeom prst="rect">
            <a:avLst/>
          </a:prstGeom>
          <a:noFill/>
        </p:spPr>
        <p:txBody>
          <a:bodyPr wrap="square" rtlCol="0">
            <a:spAutoFit/>
          </a:bodyPr>
          <a:lstStyle/>
          <a:p>
            <a:pPr algn="ctr"/>
            <a:r>
              <a:rPr lang="fr-FR" sz="2400" b="1" dirty="0">
                <a:latin typeface="Arial Narrow" panose="020B0606020202030204" pitchFamily="34" charset="0"/>
              </a:rPr>
              <a:t>Jour 2</a:t>
            </a:r>
          </a:p>
          <a:p>
            <a:pPr algn="ctr"/>
            <a:r>
              <a:rPr lang="fr-FR" sz="1400" dirty="0">
                <a:solidFill>
                  <a:schemeClr val="bg1"/>
                </a:solidFill>
                <a:latin typeface="Arial Narrow" panose="020B0606020202030204" pitchFamily="34" charset="0"/>
              </a:rPr>
              <a:t>Matin</a:t>
            </a:r>
            <a:endParaRPr lang="fr-FR" dirty="0">
              <a:solidFill>
                <a:schemeClr val="bg1"/>
              </a:solidFill>
              <a:latin typeface="Arial Narrow" panose="020B0606020202030204" pitchFamily="34" charset="0"/>
            </a:endParaRPr>
          </a:p>
        </p:txBody>
      </p:sp>
      <p:sp>
        <p:nvSpPr>
          <p:cNvPr id="2" name="Espace réservé du numéro de diapositive 1">
            <a:extLst>
              <a:ext uri="{FF2B5EF4-FFF2-40B4-BE49-F238E27FC236}">
                <a16:creationId xmlns:a16="http://schemas.microsoft.com/office/drawing/2014/main" id="{AA357D29-DA52-3C9B-C810-92969D56FDD2}"/>
              </a:ext>
            </a:extLst>
          </p:cNvPr>
          <p:cNvSpPr>
            <a:spLocks noGrp="1"/>
          </p:cNvSpPr>
          <p:nvPr>
            <p:ph type="sldNum" sz="quarter" idx="12"/>
          </p:nvPr>
        </p:nvSpPr>
        <p:spPr/>
        <p:txBody>
          <a:bodyPr/>
          <a:lstStyle/>
          <a:p>
            <a:fld id="{D1EF6AC7-1DA7-45C6-9838-D7A25B92C10C}" type="slidenum">
              <a:rPr lang="fr-FR" smtClean="0"/>
              <a:t>12</a:t>
            </a:fld>
            <a:endParaRPr lang="fr-FR"/>
          </a:p>
        </p:txBody>
      </p:sp>
      <p:sp>
        <p:nvSpPr>
          <p:cNvPr id="5" name="ZoneTexte 4">
            <a:extLst>
              <a:ext uri="{FF2B5EF4-FFF2-40B4-BE49-F238E27FC236}">
                <a16:creationId xmlns:a16="http://schemas.microsoft.com/office/drawing/2014/main" id="{A7AAB1E3-6533-A705-DB4F-7252F0D58D76}"/>
              </a:ext>
            </a:extLst>
          </p:cNvPr>
          <p:cNvSpPr txBox="1"/>
          <p:nvPr/>
        </p:nvSpPr>
        <p:spPr>
          <a:xfrm>
            <a:off x="7291294" y="6431190"/>
            <a:ext cx="3675600" cy="215444"/>
          </a:xfrm>
          <a:prstGeom prst="rect">
            <a:avLst/>
          </a:prstGeom>
          <a:noFill/>
        </p:spPr>
        <p:txBody>
          <a:bodyPr wrap="square" rtlCol="0">
            <a:spAutoFit/>
          </a:bodyPr>
          <a:lstStyle/>
          <a:p>
            <a:r>
              <a:rPr lang="fr-FR" sz="800" dirty="0">
                <a:solidFill>
                  <a:schemeClr val="bg1"/>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www.mission-agents-secrets.com</a:t>
            </a:r>
            <a:r>
              <a:rPr lang="fr-FR" sz="800" dirty="0">
                <a:solidFill>
                  <a:schemeClr val="bg1"/>
                </a:solidFill>
                <a:latin typeface="Arial" panose="020B0604020202020204" pitchFamily="34" charset="0"/>
                <a:cs typeface="Arial" panose="020B0604020202020204" pitchFamily="34" charset="0"/>
              </a:rPr>
              <a:t> Présentation client – version moyenne 1.0</a:t>
            </a:r>
          </a:p>
        </p:txBody>
      </p:sp>
      <p:sp>
        <p:nvSpPr>
          <p:cNvPr id="16" name="ZoneTexte 15">
            <a:extLst>
              <a:ext uri="{FF2B5EF4-FFF2-40B4-BE49-F238E27FC236}">
                <a16:creationId xmlns:a16="http://schemas.microsoft.com/office/drawing/2014/main" id="{F43228AC-FA60-B748-79A8-4F295A6FAB50}"/>
              </a:ext>
            </a:extLst>
          </p:cNvPr>
          <p:cNvSpPr txBox="1"/>
          <p:nvPr/>
        </p:nvSpPr>
        <p:spPr>
          <a:xfrm>
            <a:off x="7839422" y="1321688"/>
            <a:ext cx="4028141" cy="2516073"/>
          </a:xfrm>
          <a:prstGeom prst="rect">
            <a:avLst/>
          </a:prstGeom>
          <a:noFill/>
          <a:ln>
            <a:solidFill>
              <a:srgbClr val="FFCC00"/>
            </a:solidFill>
          </a:ln>
        </p:spPr>
        <p:txBody>
          <a:bodyPr wrap="square" rtlCol="0">
            <a:spAutoFit/>
          </a:bodyPr>
          <a:lstStyle/>
          <a:p>
            <a:r>
              <a:rPr lang="fr-FR" sz="1050" b="0" i="0" u="sng" dirty="0">
                <a:effectLst/>
                <a:latin typeface="Arial Narrow" panose="020B0606020202030204" pitchFamily="34" charset="0"/>
              </a:rPr>
              <a:t>Le format idéal </a:t>
            </a:r>
            <a:r>
              <a:rPr lang="fr-FR" sz="1050" b="0" i="0" dirty="0">
                <a:effectLst/>
                <a:latin typeface="Arial Narrow" panose="020B0606020202030204" pitchFamily="34" charset="0"/>
              </a:rPr>
              <a:t>: 10 équipes de 5 à 10 personnes. </a:t>
            </a:r>
          </a:p>
          <a:p>
            <a:endParaRPr lang="fr-FR" sz="1050" dirty="0">
              <a:latin typeface="Arial Narrow" panose="020B0606020202030204" pitchFamily="34" charset="0"/>
            </a:endParaRPr>
          </a:p>
          <a:p>
            <a:r>
              <a:rPr lang="fr-FR" sz="1050" b="0" i="0" dirty="0">
                <a:effectLst/>
                <a:latin typeface="Arial Narrow" panose="020B0606020202030204" pitchFamily="34" charset="0"/>
              </a:rPr>
              <a:t>Chaque participants aura pris soin de venir avec son passeport d'agent secret, récupéré au préalable. </a:t>
            </a:r>
          </a:p>
          <a:p>
            <a:endParaRPr lang="fr-FR" sz="1050" dirty="0">
              <a:latin typeface="Arial Narrow" panose="020B0606020202030204" pitchFamily="34" charset="0"/>
            </a:endParaRPr>
          </a:p>
          <a:p>
            <a:r>
              <a:rPr lang="fr-FR" sz="1050" b="0" i="0" dirty="0">
                <a:effectLst/>
                <a:latin typeface="Arial Narrow" panose="020B0606020202030204" pitchFamily="34" charset="0"/>
              </a:rPr>
              <a:t>Rendez-vous alors au Quartier Général pour le briefing des agents secrets, dirigé par l'Agent ALPHA. Une table / 2 bancs = 1 équipes. </a:t>
            </a:r>
          </a:p>
          <a:p>
            <a:endParaRPr lang="fr-FR" sz="1050" dirty="0">
              <a:latin typeface="Arial Narrow" panose="020B0606020202030204" pitchFamily="34" charset="0"/>
            </a:endParaRPr>
          </a:p>
          <a:p>
            <a:r>
              <a:rPr lang="fr-FR" sz="1050" b="0" i="0" dirty="0">
                <a:effectLst/>
                <a:latin typeface="Arial Narrow" panose="020B0606020202030204" pitchFamily="34" charset="0"/>
              </a:rPr>
              <a:t>Première partie, épreuve collective sur les tables, le temps que les participants rentrent dans le thème et pour ne pas les solliciter sportivement parlant dès leur arrivée. </a:t>
            </a:r>
          </a:p>
          <a:p>
            <a:endParaRPr lang="fr-FR" sz="1050" dirty="0">
              <a:latin typeface="Arial Narrow" panose="020B0606020202030204" pitchFamily="34" charset="0"/>
            </a:endParaRPr>
          </a:p>
          <a:p>
            <a:r>
              <a:rPr lang="fr-FR" sz="1050" b="0" i="0" dirty="0">
                <a:effectLst/>
                <a:latin typeface="Arial Narrow" panose="020B0606020202030204" pitchFamily="34" charset="0"/>
              </a:rPr>
              <a:t>Nous avons mis en place un roulement d'équipe qui fait que chacune passe par tous les stands différents, mais surtout qu'ils rencontrent toujours une équipe différentes.</a:t>
            </a:r>
            <a:endParaRPr lang="fr-FR" sz="1050" dirty="0">
              <a:latin typeface="Arial Narrow" panose="020B0606020202030204" pitchFamily="34" charset="0"/>
            </a:endParaRPr>
          </a:p>
        </p:txBody>
      </p:sp>
      <p:sp>
        <p:nvSpPr>
          <p:cNvPr id="3" name="Rectangle 2">
            <a:extLst>
              <a:ext uri="{FF2B5EF4-FFF2-40B4-BE49-F238E27FC236}">
                <a16:creationId xmlns:a16="http://schemas.microsoft.com/office/drawing/2014/main" id="{2E88C8D9-007B-CE09-5D11-9140B33207C5}"/>
              </a:ext>
            </a:extLst>
          </p:cNvPr>
          <p:cNvSpPr/>
          <p:nvPr/>
        </p:nvSpPr>
        <p:spPr>
          <a:xfrm>
            <a:off x="0" y="4929172"/>
            <a:ext cx="12192000" cy="1384931"/>
          </a:xfrm>
          <a:prstGeom prst="rect">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BBDFB737-FF3C-65AC-3CA3-7902B1A59CB7}"/>
              </a:ext>
            </a:extLst>
          </p:cNvPr>
          <p:cNvSpPr/>
          <p:nvPr/>
        </p:nvSpPr>
        <p:spPr>
          <a:xfrm>
            <a:off x="255589" y="1548065"/>
            <a:ext cx="4595906" cy="2031325"/>
          </a:xfrm>
          <a:prstGeom prst="rect">
            <a:avLst/>
          </a:prstGeom>
          <a:ln>
            <a:solidFill>
              <a:srgbClr val="FFCC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902BCB73-B4CC-443A-2FFD-3BA0E6ACCF93}"/>
              </a:ext>
            </a:extLst>
          </p:cNvPr>
          <p:cNvSpPr txBox="1"/>
          <p:nvPr/>
        </p:nvSpPr>
        <p:spPr>
          <a:xfrm>
            <a:off x="310773" y="1548257"/>
            <a:ext cx="4595906" cy="2031325"/>
          </a:xfrm>
          <a:prstGeom prst="rect">
            <a:avLst/>
          </a:prstGeom>
          <a:noFill/>
        </p:spPr>
        <p:txBody>
          <a:bodyPr wrap="square" rtlCol="0">
            <a:spAutoFit/>
          </a:bodyPr>
          <a:lstStyle/>
          <a:p>
            <a:r>
              <a:rPr lang="fr-FR" b="1" dirty="0">
                <a:solidFill>
                  <a:schemeClr val="bg1"/>
                </a:solidFill>
                <a:latin typeface="Arial Narrow" panose="020B0606020202030204" pitchFamily="34" charset="0"/>
              </a:rPr>
              <a:t>Activité 1 : </a:t>
            </a:r>
            <a:r>
              <a:rPr lang="fr-FR" dirty="0">
                <a:solidFill>
                  <a:srgbClr val="FFCC00"/>
                </a:solidFill>
                <a:latin typeface="Arial Black" panose="020B0A04020102020204" pitchFamily="34" charset="0"/>
              </a:rPr>
              <a:t>PROFILER INVESTIGATION</a:t>
            </a:r>
          </a:p>
          <a:p>
            <a:r>
              <a:rPr lang="fr-FR" b="1" dirty="0">
                <a:solidFill>
                  <a:schemeClr val="bg1"/>
                </a:solidFill>
                <a:latin typeface="Arial Narrow" panose="020B0606020202030204" pitchFamily="34" charset="0"/>
              </a:rPr>
              <a:t>Activité 2 : </a:t>
            </a:r>
            <a:r>
              <a:rPr lang="fr-FR" dirty="0">
                <a:solidFill>
                  <a:srgbClr val="FFCC00"/>
                </a:solidFill>
                <a:latin typeface="Arial Black" panose="020B0A04020102020204" pitchFamily="34" charset="0"/>
              </a:rPr>
              <a:t>AERO TEAM</a:t>
            </a:r>
          </a:p>
          <a:p>
            <a:r>
              <a:rPr lang="fr-FR" b="1" dirty="0">
                <a:solidFill>
                  <a:schemeClr val="bg1"/>
                </a:solidFill>
                <a:latin typeface="Arial Narrow" panose="020B0606020202030204" pitchFamily="34" charset="0"/>
              </a:rPr>
              <a:t>Activité 3 : </a:t>
            </a:r>
            <a:r>
              <a:rPr lang="fr-FR" dirty="0">
                <a:solidFill>
                  <a:srgbClr val="FFCC00"/>
                </a:solidFill>
                <a:latin typeface="Arial Black" panose="020B0A04020102020204" pitchFamily="34" charset="0"/>
              </a:rPr>
              <a:t>CHRONO BOMB</a:t>
            </a:r>
          </a:p>
          <a:p>
            <a:r>
              <a:rPr lang="fr-FR" b="1" dirty="0">
                <a:solidFill>
                  <a:schemeClr val="bg1"/>
                </a:solidFill>
                <a:latin typeface="Arial Narrow" panose="020B0606020202030204" pitchFamily="34" charset="0"/>
              </a:rPr>
              <a:t>Activité 4 : </a:t>
            </a:r>
            <a:r>
              <a:rPr lang="fr-FR" dirty="0">
                <a:solidFill>
                  <a:srgbClr val="FFCC00"/>
                </a:solidFill>
                <a:latin typeface="Arial Black" panose="020B0A04020102020204" pitchFamily="34" charset="0"/>
              </a:rPr>
              <a:t>TARGET SHOT</a:t>
            </a:r>
          </a:p>
          <a:p>
            <a:r>
              <a:rPr lang="fr-FR" b="1" dirty="0">
                <a:solidFill>
                  <a:schemeClr val="bg1"/>
                </a:solidFill>
                <a:latin typeface="Arial Narrow" panose="020B0606020202030204" pitchFamily="34" charset="0"/>
              </a:rPr>
              <a:t>Activité 5 : </a:t>
            </a:r>
            <a:r>
              <a:rPr lang="fr-FR" dirty="0">
                <a:solidFill>
                  <a:srgbClr val="FFCC00"/>
                </a:solidFill>
                <a:latin typeface="Arial Black" panose="020B0A04020102020204" pitchFamily="34" charset="0"/>
              </a:rPr>
              <a:t>LOCK POINT</a:t>
            </a:r>
          </a:p>
          <a:p>
            <a:r>
              <a:rPr lang="fr-FR" b="1" dirty="0">
                <a:solidFill>
                  <a:schemeClr val="bg1"/>
                </a:solidFill>
                <a:latin typeface="Arial Narrow" panose="020B0606020202030204" pitchFamily="34" charset="0"/>
              </a:rPr>
              <a:t>Activité 6 : </a:t>
            </a:r>
            <a:r>
              <a:rPr lang="fr-FR" dirty="0">
                <a:solidFill>
                  <a:srgbClr val="FFCC00"/>
                </a:solidFill>
                <a:latin typeface="Arial Black" panose="020B0A04020102020204" pitchFamily="34" charset="0"/>
              </a:rPr>
              <a:t>TIMER AGILITY</a:t>
            </a:r>
          </a:p>
          <a:p>
            <a:r>
              <a:rPr lang="fr-FR" b="1" dirty="0">
                <a:solidFill>
                  <a:schemeClr val="bg1"/>
                </a:solidFill>
                <a:latin typeface="Arial Narrow" panose="020B0606020202030204" pitchFamily="34" charset="0"/>
              </a:rPr>
              <a:t>Activité 7 : </a:t>
            </a:r>
            <a:r>
              <a:rPr lang="fr-FR" dirty="0">
                <a:solidFill>
                  <a:srgbClr val="FFCC00"/>
                </a:solidFill>
                <a:latin typeface="Arial Black" panose="020B0A04020102020204" pitchFamily="34" charset="0"/>
              </a:rPr>
              <a:t>PICKPOCKET RUN</a:t>
            </a:r>
          </a:p>
        </p:txBody>
      </p:sp>
      <p:pic>
        <p:nvPicPr>
          <p:cNvPr id="21" name="Image 20">
            <a:extLst>
              <a:ext uri="{FF2B5EF4-FFF2-40B4-BE49-F238E27FC236}">
                <a16:creationId xmlns:a16="http://schemas.microsoft.com/office/drawing/2014/main" id="{C7172B85-3907-494B-F4C5-E9FCA2B640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96369" y="1548065"/>
            <a:ext cx="2705657" cy="2027282"/>
          </a:xfrm>
          <a:prstGeom prst="rect">
            <a:avLst/>
          </a:prstGeom>
        </p:spPr>
      </p:pic>
      <p:pic>
        <p:nvPicPr>
          <p:cNvPr id="28" name="Image 27">
            <a:extLst>
              <a:ext uri="{FF2B5EF4-FFF2-40B4-BE49-F238E27FC236}">
                <a16:creationId xmlns:a16="http://schemas.microsoft.com/office/drawing/2014/main" id="{3BB6028B-317F-C680-3B78-586BC79A6B6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9697" y="4150629"/>
            <a:ext cx="1921840" cy="1440000"/>
          </a:xfrm>
          <a:prstGeom prst="rect">
            <a:avLst/>
          </a:prstGeom>
        </p:spPr>
      </p:pic>
      <p:pic>
        <p:nvPicPr>
          <p:cNvPr id="32" name="Image 31">
            <a:extLst>
              <a:ext uri="{FF2B5EF4-FFF2-40B4-BE49-F238E27FC236}">
                <a16:creationId xmlns:a16="http://schemas.microsoft.com/office/drawing/2014/main" id="{65197547-0DD9-94DA-C07E-3A45FC594E6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46555" y="4150629"/>
            <a:ext cx="1921840" cy="1440000"/>
          </a:xfrm>
          <a:prstGeom prst="rect">
            <a:avLst/>
          </a:prstGeom>
        </p:spPr>
      </p:pic>
      <p:pic>
        <p:nvPicPr>
          <p:cNvPr id="34" name="Image 33">
            <a:extLst>
              <a:ext uri="{FF2B5EF4-FFF2-40B4-BE49-F238E27FC236}">
                <a16:creationId xmlns:a16="http://schemas.microsoft.com/office/drawing/2014/main" id="{17A64EA6-3AD9-9D0D-C63A-E74B7768B16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29984" y="4150629"/>
            <a:ext cx="1921840" cy="1440000"/>
          </a:xfrm>
          <a:prstGeom prst="rect">
            <a:avLst/>
          </a:prstGeom>
        </p:spPr>
      </p:pic>
      <p:pic>
        <p:nvPicPr>
          <p:cNvPr id="36" name="Image 35">
            <a:extLst>
              <a:ext uri="{FF2B5EF4-FFF2-40B4-BE49-F238E27FC236}">
                <a16:creationId xmlns:a16="http://schemas.microsoft.com/office/drawing/2014/main" id="{AD9BE297-B8E9-EDBD-36F0-FB30A49C927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13413" y="4150629"/>
            <a:ext cx="1921840" cy="1440000"/>
          </a:xfrm>
          <a:prstGeom prst="rect">
            <a:avLst/>
          </a:prstGeom>
        </p:spPr>
      </p:pic>
      <p:pic>
        <p:nvPicPr>
          <p:cNvPr id="38" name="Image 37">
            <a:extLst>
              <a:ext uri="{FF2B5EF4-FFF2-40B4-BE49-F238E27FC236}">
                <a16:creationId xmlns:a16="http://schemas.microsoft.com/office/drawing/2014/main" id="{18CDAB44-444D-0418-92B5-A875F3D91AC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096842" y="4150629"/>
            <a:ext cx="1921840" cy="1440000"/>
          </a:xfrm>
          <a:prstGeom prst="rect">
            <a:avLst/>
          </a:prstGeom>
        </p:spPr>
      </p:pic>
      <p:pic>
        <p:nvPicPr>
          <p:cNvPr id="40" name="Image 39">
            <a:extLst>
              <a:ext uri="{FF2B5EF4-FFF2-40B4-BE49-F238E27FC236}">
                <a16:creationId xmlns:a16="http://schemas.microsoft.com/office/drawing/2014/main" id="{A21616B2-A761-F451-9D42-4BD059E3657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163126" y="4150629"/>
            <a:ext cx="1921840" cy="1440000"/>
          </a:xfrm>
          <a:prstGeom prst="rect">
            <a:avLst/>
          </a:prstGeom>
        </p:spPr>
      </p:pic>
    </p:spTree>
    <p:extLst>
      <p:ext uri="{BB962C8B-B14F-4D97-AF65-F5344CB8AC3E}">
        <p14:creationId xmlns:p14="http://schemas.microsoft.com/office/powerpoint/2010/main" val="23927136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 26">
            <a:extLst>
              <a:ext uri="{FF2B5EF4-FFF2-40B4-BE49-F238E27FC236}">
                <a16:creationId xmlns:a16="http://schemas.microsoft.com/office/drawing/2014/main" id="{B6FC7718-A254-811C-FC10-6FA661AAC6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204080">
            <a:off x="4957157" y="-213700"/>
            <a:ext cx="7128466" cy="7128466"/>
          </a:xfrm>
          <a:prstGeom prst="rect">
            <a:avLst/>
          </a:prstGeom>
        </p:spPr>
      </p:pic>
      <p:sp>
        <p:nvSpPr>
          <p:cNvPr id="22" name="Rectangle 21">
            <a:extLst>
              <a:ext uri="{FF2B5EF4-FFF2-40B4-BE49-F238E27FC236}">
                <a16:creationId xmlns:a16="http://schemas.microsoft.com/office/drawing/2014/main" id="{9B012D1F-2829-FFC7-510F-25A7709EEAAE}"/>
              </a:ext>
            </a:extLst>
          </p:cNvPr>
          <p:cNvSpPr/>
          <p:nvPr/>
        </p:nvSpPr>
        <p:spPr>
          <a:xfrm>
            <a:off x="0" y="0"/>
            <a:ext cx="12192000" cy="6858000"/>
          </a:xfrm>
          <a:prstGeom prst="rect">
            <a:avLst/>
          </a:prstGeom>
          <a:solidFill>
            <a:srgbClr val="FFFFFF">
              <a:alpha val="94902"/>
            </a:srgb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endParaRPr lang="fr-FR"/>
          </a:p>
        </p:txBody>
      </p:sp>
      <p:pic>
        <p:nvPicPr>
          <p:cNvPr id="11" name="Image 10">
            <a:extLst>
              <a:ext uri="{FF2B5EF4-FFF2-40B4-BE49-F238E27FC236}">
                <a16:creationId xmlns:a16="http://schemas.microsoft.com/office/drawing/2014/main" id="{5A137180-5641-267F-80A2-841602BCCD45}"/>
              </a:ext>
            </a:extLst>
          </p:cNvPr>
          <p:cNvPicPr>
            <a:picLocks noChangeAspect="1"/>
          </p:cNvPicPr>
          <p:nvPr/>
        </p:nvPicPr>
        <p:blipFill rotWithShape="1">
          <a:blip r:embed="rId3">
            <a:extLst>
              <a:ext uri="{28A0092B-C50C-407E-A947-70E740481C1C}">
                <a14:useLocalDpi xmlns:a14="http://schemas.microsoft.com/office/drawing/2010/main" val="0"/>
              </a:ext>
            </a:extLst>
          </a:blip>
          <a:srcRect t="44652" b="48584"/>
          <a:stretch/>
        </p:blipFill>
        <p:spPr>
          <a:xfrm>
            <a:off x="0" y="6314104"/>
            <a:ext cx="12192000" cy="549871"/>
          </a:xfrm>
          <a:prstGeom prst="rect">
            <a:avLst/>
          </a:prstGeom>
        </p:spPr>
      </p:pic>
      <p:pic>
        <p:nvPicPr>
          <p:cNvPr id="15" name="Image 14">
            <a:extLst>
              <a:ext uri="{FF2B5EF4-FFF2-40B4-BE49-F238E27FC236}">
                <a16:creationId xmlns:a16="http://schemas.microsoft.com/office/drawing/2014/main" id="{62A7E63B-62FB-CB57-D98C-6FF846B6CA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2605" y="129084"/>
            <a:ext cx="2456077" cy="614019"/>
          </a:xfrm>
          <a:prstGeom prst="rect">
            <a:avLst/>
          </a:prstGeom>
        </p:spPr>
      </p:pic>
      <p:sp>
        <p:nvSpPr>
          <p:cNvPr id="19" name="ZoneTexte 18">
            <a:extLst>
              <a:ext uri="{FF2B5EF4-FFF2-40B4-BE49-F238E27FC236}">
                <a16:creationId xmlns:a16="http://schemas.microsoft.com/office/drawing/2014/main" id="{FA820595-72BD-4A52-3385-8A5C7A0CB0AA}"/>
              </a:ext>
            </a:extLst>
          </p:cNvPr>
          <p:cNvSpPr txBox="1"/>
          <p:nvPr/>
        </p:nvSpPr>
        <p:spPr>
          <a:xfrm>
            <a:off x="3188438" y="141194"/>
            <a:ext cx="7106025" cy="369332"/>
          </a:xfrm>
          <a:prstGeom prst="rect">
            <a:avLst/>
          </a:prstGeom>
          <a:noFill/>
        </p:spPr>
        <p:txBody>
          <a:bodyPr wrap="square" rtlCol="0">
            <a:spAutoFit/>
          </a:bodyPr>
          <a:lstStyle/>
          <a:p>
            <a:r>
              <a:rPr lang="fr-FR" dirty="0">
                <a:solidFill>
                  <a:srgbClr val="FFCC00"/>
                </a:solidFill>
                <a:latin typeface="Arial Black" panose="020B0A04020102020204" pitchFamily="34" charset="0"/>
              </a:rPr>
              <a:t>Teambuilding : MISSION AGENTS SECRETS</a:t>
            </a:r>
          </a:p>
        </p:txBody>
      </p:sp>
      <p:sp>
        <p:nvSpPr>
          <p:cNvPr id="26" name="ZoneTexte 25">
            <a:extLst>
              <a:ext uri="{FF2B5EF4-FFF2-40B4-BE49-F238E27FC236}">
                <a16:creationId xmlns:a16="http://schemas.microsoft.com/office/drawing/2014/main" id="{C0837BBA-E6AA-5BA1-C0E9-BDEC0FBEF94D}"/>
              </a:ext>
            </a:extLst>
          </p:cNvPr>
          <p:cNvSpPr txBox="1"/>
          <p:nvPr/>
        </p:nvSpPr>
        <p:spPr>
          <a:xfrm>
            <a:off x="3188437" y="424927"/>
            <a:ext cx="7096805" cy="307777"/>
          </a:xfrm>
          <a:prstGeom prst="rect">
            <a:avLst/>
          </a:prstGeom>
          <a:noFill/>
        </p:spPr>
        <p:txBody>
          <a:bodyPr wrap="square" rtlCol="0">
            <a:spAutoFit/>
          </a:bodyPr>
          <a:lstStyle/>
          <a:p>
            <a:r>
              <a:rPr lang="fr-FR" sz="1400" b="1" dirty="0">
                <a:latin typeface="Arial Narrow" panose="020B0606020202030204" pitchFamily="34" charset="0"/>
              </a:rPr>
              <a:t>Le vif du sujet : L’ESPIO-TRAINING</a:t>
            </a:r>
          </a:p>
        </p:txBody>
      </p:sp>
      <p:sp>
        <p:nvSpPr>
          <p:cNvPr id="64" name="Organigramme : Connecteur page suivante 63">
            <a:extLst>
              <a:ext uri="{FF2B5EF4-FFF2-40B4-BE49-F238E27FC236}">
                <a16:creationId xmlns:a16="http://schemas.microsoft.com/office/drawing/2014/main" id="{366C08AD-BBA2-FE1A-C081-5FA100624299}"/>
              </a:ext>
            </a:extLst>
          </p:cNvPr>
          <p:cNvSpPr/>
          <p:nvPr/>
        </p:nvSpPr>
        <p:spPr>
          <a:xfrm rot="16200000">
            <a:off x="1171636" y="-1171637"/>
            <a:ext cx="901732" cy="3245006"/>
          </a:xfrm>
          <a:prstGeom prst="flowChartOffpageConnector">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5" name="ZoneTexte 64">
            <a:extLst>
              <a:ext uri="{FF2B5EF4-FFF2-40B4-BE49-F238E27FC236}">
                <a16:creationId xmlns:a16="http://schemas.microsoft.com/office/drawing/2014/main" id="{F4AD56FD-717D-0E91-530C-53D45FFAB8E8}"/>
              </a:ext>
            </a:extLst>
          </p:cNvPr>
          <p:cNvSpPr txBox="1"/>
          <p:nvPr/>
        </p:nvSpPr>
        <p:spPr>
          <a:xfrm>
            <a:off x="-43479" y="51673"/>
            <a:ext cx="2892696" cy="830997"/>
          </a:xfrm>
          <a:prstGeom prst="rect">
            <a:avLst/>
          </a:prstGeom>
          <a:noFill/>
        </p:spPr>
        <p:txBody>
          <a:bodyPr wrap="square" rtlCol="0">
            <a:spAutoFit/>
          </a:bodyPr>
          <a:lstStyle/>
          <a:p>
            <a:pPr algn="ctr"/>
            <a:r>
              <a:rPr lang="fr-FR" sz="2400" b="1" dirty="0">
                <a:latin typeface="Arial Narrow" panose="020B0606020202030204" pitchFamily="34" charset="0"/>
              </a:rPr>
              <a:t>Profiler Investigation</a:t>
            </a:r>
          </a:p>
          <a:p>
            <a:r>
              <a:rPr lang="fr-FR" sz="2400" b="1" dirty="0">
                <a:solidFill>
                  <a:schemeClr val="bg1"/>
                </a:solidFill>
                <a:latin typeface="Arial Narrow" panose="020B0606020202030204" pitchFamily="34" charset="0"/>
              </a:rPr>
              <a:t> </a:t>
            </a:r>
            <a:r>
              <a:rPr lang="fr-FR" sz="1400" b="1" dirty="0">
                <a:solidFill>
                  <a:schemeClr val="bg1"/>
                </a:solidFill>
                <a:latin typeface="Arial Narrow" panose="020B0606020202030204" pitchFamily="34" charset="0"/>
              </a:rPr>
              <a:t>Activité 1</a:t>
            </a:r>
            <a:endParaRPr lang="fr-FR" dirty="0">
              <a:solidFill>
                <a:schemeClr val="bg1"/>
              </a:solidFill>
              <a:latin typeface="Arial Narrow" panose="020B0606020202030204" pitchFamily="34" charset="0"/>
            </a:endParaRPr>
          </a:p>
        </p:txBody>
      </p:sp>
      <p:sp>
        <p:nvSpPr>
          <p:cNvPr id="2" name="Espace réservé du numéro de diapositive 1">
            <a:extLst>
              <a:ext uri="{FF2B5EF4-FFF2-40B4-BE49-F238E27FC236}">
                <a16:creationId xmlns:a16="http://schemas.microsoft.com/office/drawing/2014/main" id="{AA357D29-DA52-3C9B-C810-92969D56FDD2}"/>
              </a:ext>
            </a:extLst>
          </p:cNvPr>
          <p:cNvSpPr>
            <a:spLocks noGrp="1"/>
          </p:cNvSpPr>
          <p:nvPr>
            <p:ph type="sldNum" sz="quarter" idx="12"/>
          </p:nvPr>
        </p:nvSpPr>
        <p:spPr/>
        <p:txBody>
          <a:bodyPr/>
          <a:lstStyle/>
          <a:p>
            <a:fld id="{D1EF6AC7-1DA7-45C6-9838-D7A25B92C10C}" type="slidenum">
              <a:rPr lang="fr-FR" smtClean="0"/>
              <a:t>13</a:t>
            </a:fld>
            <a:endParaRPr lang="fr-FR"/>
          </a:p>
        </p:txBody>
      </p:sp>
      <p:sp>
        <p:nvSpPr>
          <p:cNvPr id="5" name="ZoneTexte 4">
            <a:extLst>
              <a:ext uri="{FF2B5EF4-FFF2-40B4-BE49-F238E27FC236}">
                <a16:creationId xmlns:a16="http://schemas.microsoft.com/office/drawing/2014/main" id="{A7AAB1E3-6533-A705-DB4F-7252F0D58D76}"/>
              </a:ext>
            </a:extLst>
          </p:cNvPr>
          <p:cNvSpPr txBox="1"/>
          <p:nvPr/>
        </p:nvSpPr>
        <p:spPr>
          <a:xfrm>
            <a:off x="7291294" y="6431190"/>
            <a:ext cx="3675600" cy="215444"/>
          </a:xfrm>
          <a:prstGeom prst="rect">
            <a:avLst/>
          </a:prstGeom>
          <a:noFill/>
        </p:spPr>
        <p:txBody>
          <a:bodyPr wrap="square" rtlCol="0">
            <a:spAutoFit/>
          </a:bodyPr>
          <a:lstStyle/>
          <a:p>
            <a:r>
              <a:rPr lang="fr-FR" sz="800" dirty="0">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www.mission-agents-secrets.com</a:t>
            </a:r>
            <a:r>
              <a:rPr lang="fr-FR" sz="800" dirty="0">
                <a:solidFill>
                  <a:schemeClr val="bg1"/>
                </a:solidFill>
                <a:latin typeface="Arial" panose="020B0604020202020204" pitchFamily="34" charset="0"/>
                <a:cs typeface="Arial" panose="020B0604020202020204" pitchFamily="34" charset="0"/>
              </a:rPr>
              <a:t> Présentation client – version moyenne 1.0</a:t>
            </a:r>
          </a:p>
        </p:txBody>
      </p:sp>
      <p:sp>
        <p:nvSpPr>
          <p:cNvPr id="16" name="ZoneTexte 15">
            <a:extLst>
              <a:ext uri="{FF2B5EF4-FFF2-40B4-BE49-F238E27FC236}">
                <a16:creationId xmlns:a16="http://schemas.microsoft.com/office/drawing/2014/main" id="{F43228AC-FA60-B748-79A8-4F295A6FAB50}"/>
              </a:ext>
            </a:extLst>
          </p:cNvPr>
          <p:cNvSpPr txBox="1"/>
          <p:nvPr/>
        </p:nvSpPr>
        <p:spPr>
          <a:xfrm>
            <a:off x="4509599" y="1132424"/>
            <a:ext cx="6089258" cy="2677656"/>
          </a:xfrm>
          <a:prstGeom prst="rect">
            <a:avLst/>
          </a:prstGeom>
          <a:noFill/>
          <a:ln>
            <a:solidFill>
              <a:srgbClr val="FFCC00"/>
            </a:solidFill>
          </a:ln>
        </p:spPr>
        <p:txBody>
          <a:bodyPr wrap="square" rtlCol="0">
            <a:spAutoFit/>
          </a:bodyPr>
          <a:lstStyle/>
          <a:p>
            <a:pPr algn="l"/>
            <a:r>
              <a:rPr lang="fr-FR" sz="1050" b="0" i="0" u="sng" dirty="0">
                <a:effectLst/>
                <a:latin typeface="Arial" panose="020B0604020202020204" pitchFamily="34" charset="0"/>
                <a:cs typeface="Arial" panose="020B0604020202020204" pitchFamily="34" charset="0"/>
              </a:rPr>
              <a:t>Plusieurs missions dans cette partie</a:t>
            </a:r>
            <a:r>
              <a:rPr lang="fr-FR" sz="1050" b="0" i="0" dirty="0">
                <a:effectLst/>
                <a:latin typeface="Arial" panose="020B0604020202020204" pitchFamily="34" charset="0"/>
                <a:cs typeface="Arial" panose="020B0604020202020204" pitchFamily="34" charset="0"/>
              </a:rPr>
              <a:t> :</a:t>
            </a:r>
          </a:p>
          <a:p>
            <a:pPr algn="l"/>
            <a:endParaRPr lang="fr-FR" sz="1050" b="0" i="0" dirty="0">
              <a:effectLst/>
              <a:latin typeface="Arial" panose="020B0604020202020204" pitchFamily="34" charset="0"/>
              <a:cs typeface="Arial" panose="020B0604020202020204" pitchFamily="34" charset="0"/>
            </a:endParaRPr>
          </a:p>
          <a:p>
            <a:pPr algn="l">
              <a:buFont typeface="Arial" panose="020B0604020202020204" pitchFamily="34" charset="0"/>
              <a:buChar char="•"/>
            </a:pPr>
            <a:r>
              <a:rPr lang="fr-FR" sz="1050" b="0" i="0" dirty="0">
                <a:effectLst/>
                <a:latin typeface="Arial" panose="020B0604020202020204" pitchFamily="34" charset="0"/>
                <a:cs typeface="Arial" panose="020B0604020202020204" pitchFamily="34" charset="0"/>
              </a:rPr>
              <a:t>Enfiler le Tee-shirts (couleur par équipe)</a:t>
            </a:r>
          </a:p>
          <a:p>
            <a:pPr algn="l">
              <a:buFont typeface="Arial" panose="020B0604020202020204" pitchFamily="34" charset="0"/>
              <a:buChar char="•"/>
            </a:pPr>
            <a:endParaRPr lang="fr-FR" sz="1050" b="0" i="0" dirty="0">
              <a:effectLst/>
              <a:latin typeface="Arial" panose="020B0604020202020204" pitchFamily="34" charset="0"/>
              <a:cs typeface="Arial" panose="020B0604020202020204" pitchFamily="34" charset="0"/>
            </a:endParaRPr>
          </a:p>
          <a:p>
            <a:pPr algn="l">
              <a:buFont typeface="Arial" panose="020B0604020202020204" pitchFamily="34" charset="0"/>
              <a:buChar char="•"/>
            </a:pPr>
            <a:r>
              <a:rPr lang="fr-FR" sz="1050" b="0" i="0" dirty="0">
                <a:effectLst/>
                <a:latin typeface="Arial" panose="020B0604020202020204" pitchFamily="34" charset="0"/>
                <a:cs typeface="Arial" panose="020B0604020202020204" pitchFamily="34" charset="0"/>
              </a:rPr>
              <a:t>Trouver son nom de </a:t>
            </a:r>
            <a:r>
              <a:rPr lang="fr-FR" sz="1050" b="0" i="0" dirty="0" err="1">
                <a:effectLst/>
                <a:latin typeface="Arial" panose="020B0604020202020204" pitchFamily="34" charset="0"/>
                <a:cs typeface="Arial" panose="020B0604020202020204" pitchFamily="34" charset="0"/>
              </a:rPr>
              <a:t>squad</a:t>
            </a:r>
            <a:endParaRPr lang="fr-FR" sz="1050" b="0" i="0" dirty="0">
              <a:effectLst/>
              <a:latin typeface="Arial" panose="020B0604020202020204" pitchFamily="34" charset="0"/>
              <a:cs typeface="Arial" panose="020B0604020202020204" pitchFamily="34" charset="0"/>
            </a:endParaRPr>
          </a:p>
          <a:p>
            <a:pPr algn="l">
              <a:buFont typeface="Arial" panose="020B0604020202020204" pitchFamily="34" charset="0"/>
              <a:buChar char="•"/>
            </a:pPr>
            <a:endParaRPr lang="fr-FR" sz="1050" b="0" i="0" dirty="0">
              <a:effectLst/>
              <a:latin typeface="Arial" panose="020B0604020202020204" pitchFamily="34" charset="0"/>
              <a:cs typeface="Arial" panose="020B0604020202020204" pitchFamily="34" charset="0"/>
            </a:endParaRPr>
          </a:p>
          <a:p>
            <a:pPr algn="l">
              <a:buFont typeface="Arial" panose="020B0604020202020204" pitchFamily="34" charset="0"/>
              <a:buChar char="•"/>
            </a:pPr>
            <a:r>
              <a:rPr lang="fr-FR" sz="1050" b="0" i="0" dirty="0">
                <a:effectLst/>
                <a:latin typeface="Arial" panose="020B0604020202020204" pitchFamily="34" charset="0"/>
                <a:cs typeface="Arial" panose="020B0604020202020204" pitchFamily="34" charset="0"/>
              </a:rPr>
              <a:t>Cri de guerre / Pictogramme pochoir drapeau de team</a:t>
            </a:r>
          </a:p>
          <a:p>
            <a:pPr algn="l">
              <a:buFont typeface="Arial" panose="020B0604020202020204" pitchFamily="34" charset="0"/>
              <a:buChar char="•"/>
            </a:pPr>
            <a:endParaRPr lang="fr-FR" sz="1050" b="0" i="0" dirty="0">
              <a:effectLst/>
              <a:latin typeface="Arial" panose="020B0604020202020204" pitchFamily="34" charset="0"/>
              <a:cs typeface="Arial" panose="020B0604020202020204" pitchFamily="34" charset="0"/>
            </a:endParaRPr>
          </a:p>
          <a:p>
            <a:pPr algn="l">
              <a:buFont typeface="Arial" panose="020B0604020202020204" pitchFamily="34" charset="0"/>
              <a:buChar char="•"/>
            </a:pPr>
            <a:r>
              <a:rPr lang="fr-FR" sz="1050" b="0" i="0" dirty="0">
                <a:effectLst/>
                <a:latin typeface="Arial" panose="020B0604020202020204" pitchFamily="34" charset="0"/>
                <a:cs typeface="Arial" panose="020B0604020202020204" pitchFamily="34" charset="0"/>
              </a:rPr>
              <a:t>Créer sa propre légende (fausse identité d'agent)</a:t>
            </a:r>
          </a:p>
          <a:p>
            <a:pPr algn="l">
              <a:buFont typeface="Arial" panose="020B0604020202020204" pitchFamily="34" charset="0"/>
              <a:buChar char="•"/>
            </a:pPr>
            <a:endParaRPr lang="fr-FR" sz="1050" b="0" i="0" dirty="0">
              <a:effectLst/>
              <a:latin typeface="Arial" panose="020B0604020202020204" pitchFamily="34" charset="0"/>
              <a:cs typeface="Arial" panose="020B0604020202020204" pitchFamily="34" charset="0"/>
            </a:endParaRPr>
          </a:p>
          <a:p>
            <a:pPr algn="l">
              <a:buFont typeface="Arial" panose="020B0604020202020204" pitchFamily="34" charset="0"/>
              <a:buChar char="•"/>
            </a:pPr>
            <a:r>
              <a:rPr lang="fr-FR" sz="1050" b="0" i="0" dirty="0">
                <a:effectLst/>
                <a:latin typeface="Arial" panose="020B0604020202020204" pitchFamily="34" charset="0"/>
                <a:cs typeface="Arial" panose="020B0604020202020204" pitchFamily="34" charset="0"/>
              </a:rPr>
              <a:t>Réalisation de portrait robot</a:t>
            </a:r>
          </a:p>
          <a:p>
            <a:pPr algn="l">
              <a:buFont typeface="Arial" panose="020B0604020202020204" pitchFamily="34" charset="0"/>
              <a:buChar char="•"/>
            </a:pPr>
            <a:endParaRPr lang="fr-FR" sz="1050" b="0" i="0" dirty="0">
              <a:effectLst/>
              <a:latin typeface="Arial" panose="020B0604020202020204" pitchFamily="34" charset="0"/>
              <a:cs typeface="Arial" panose="020B0604020202020204" pitchFamily="34" charset="0"/>
            </a:endParaRPr>
          </a:p>
          <a:p>
            <a:pPr algn="l">
              <a:buFont typeface="Arial" panose="020B0604020202020204" pitchFamily="34" charset="0"/>
              <a:buChar char="•"/>
            </a:pPr>
            <a:r>
              <a:rPr lang="fr-FR" sz="1050" b="0" i="0" dirty="0">
                <a:effectLst/>
                <a:latin typeface="Arial" panose="020B0604020202020204" pitchFamily="34" charset="0"/>
                <a:cs typeface="Arial" panose="020B0604020202020204" pitchFamily="34" charset="0"/>
              </a:rPr>
              <a:t>Recherche de profils et reconnaissance facial portrait robot</a:t>
            </a:r>
          </a:p>
          <a:p>
            <a:pPr algn="l">
              <a:buFont typeface="Arial" panose="020B0604020202020204" pitchFamily="34" charset="0"/>
              <a:buChar char="•"/>
            </a:pPr>
            <a:endParaRPr lang="fr-FR" sz="1050" b="0" i="0" dirty="0">
              <a:effectLst/>
              <a:latin typeface="Arial" panose="020B0604020202020204" pitchFamily="34" charset="0"/>
              <a:cs typeface="Arial" panose="020B0604020202020204" pitchFamily="34" charset="0"/>
            </a:endParaRPr>
          </a:p>
          <a:p>
            <a:pPr algn="l"/>
            <a:r>
              <a:rPr lang="fr-FR" sz="1050" b="0" i="0" dirty="0">
                <a:effectLst/>
                <a:latin typeface="Arial" panose="020B0604020202020204" pitchFamily="34" charset="0"/>
                <a:cs typeface="Arial" panose="020B0604020202020204" pitchFamily="34" charset="0"/>
              </a:rPr>
              <a:t>Nous finissons cette partie avec la distribution des feuilles de rotation, un échauffement collectif, réveil musculaire pour participer aux activités suivantes</a:t>
            </a:r>
          </a:p>
        </p:txBody>
      </p:sp>
      <p:sp>
        <p:nvSpPr>
          <p:cNvPr id="3" name="Rectangle 2">
            <a:extLst>
              <a:ext uri="{FF2B5EF4-FFF2-40B4-BE49-F238E27FC236}">
                <a16:creationId xmlns:a16="http://schemas.microsoft.com/office/drawing/2014/main" id="{2E88C8D9-007B-CE09-5D11-9140B33207C5}"/>
              </a:ext>
            </a:extLst>
          </p:cNvPr>
          <p:cNvSpPr/>
          <p:nvPr/>
        </p:nvSpPr>
        <p:spPr>
          <a:xfrm>
            <a:off x="0" y="4929172"/>
            <a:ext cx="12192000" cy="1384931"/>
          </a:xfrm>
          <a:prstGeom prst="rect">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a:extLst>
              <a:ext uri="{FF2B5EF4-FFF2-40B4-BE49-F238E27FC236}">
                <a16:creationId xmlns:a16="http://schemas.microsoft.com/office/drawing/2014/main" id="{463DFCAC-C2B2-4B48-917F-F0320BE6DE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9688" y="1023864"/>
            <a:ext cx="3895278" cy="2912991"/>
          </a:xfrm>
          <a:prstGeom prst="rect">
            <a:avLst/>
          </a:prstGeom>
        </p:spPr>
      </p:pic>
      <p:pic>
        <p:nvPicPr>
          <p:cNvPr id="9" name="Image 8">
            <a:extLst>
              <a:ext uri="{FF2B5EF4-FFF2-40B4-BE49-F238E27FC236}">
                <a16:creationId xmlns:a16="http://schemas.microsoft.com/office/drawing/2014/main" id="{30070746-5706-9D4D-90C4-1B55BCA6BB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9688" y="4037931"/>
            <a:ext cx="2765385" cy="2068027"/>
          </a:xfrm>
          <a:prstGeom prst="rect">
            <a:avLst/>
          </a:prstGeom>
        </p:spPr>
      </p:pic>
      <p:pic>
        <p:nvPicPr>
          <p:cNvPr id="12" name="Image 11">
            <a:extLst>
              <a:ext uri="{FF2B5EF4-FFF2-40B4-BE49-F238E27FC236}">
                <a16:creationId xmlns:a16="http://schemas.microsoft.com/office/drawing/2014/main" id="{F61BA497-34AF-8145-B45B-E8AB0CCCD17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16662" y="4036245"/>
            <a:ext cx="2765385" cy="2068027"/>
          </a:xfrm>
          <a:prstGeom prst="rect">
            <a:avLst/>
          </a:prstGeom>
        </p:spPr>
      </p:pic>
      <p:pic>
        <p:nvPicPr>
          <p:cNvPr id="17" name="Image 16">
            <a:extLst>
              <a:ext uri="{FF2B5EF4-FFF2-40B4-BE49-F238E27FC236}">
                <a16:creationId xmlns:a16="http://schemas.microsoft.com/office/drawing/2014/main" id="{15859206-7081-A14E-B807-DA41581835A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49926" y="4036245"/>
            <a:ext cx="2760674" cy="2064504"/>
          </a:xfrm>
          <a:prstGeom prst="rect">
            <a:avLst/>
          </a:prstGeom>
        </p:spPr>
      </p:pic>
      <p:pic>
        <p:nvPicPr>
          <p:cNvPr id="20" name="Image 19">
            <a:extLst>
              <a:ext uri="{FF2B5EF4-FFF2-40B4-BE49-F238E27FC236}">
                <a16:creationId xmlns:a16="http://schemas.microsoft.com/office/drawing/2014/main" id="{03EB9BB3-956C-D94A-8B3F-2FABB8C84DE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72189" y="4036245"/>
            <a:ext cx="2819826" cy="2108739"/>
          </a:xfrm>
          <a:prstGeom prst="rect">
            <a:avLst/>
          </a:prstGeom>
        </p:spPr>
      </p:pic>
    </p:spTree>
    <p:extLst>
      <p:ext uri="{BB962C8B-B14F-4D97-AF65-F5344CB8AC3E}">
        <p14:creationId xmlns:p14="http://schemas.microsoft.com/office/powerpoint/2010/main" val="20161378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 26">
            <a:extLst>
              <a:ext uri="{FF2B5EF4-FFF2-40B4-BE49-F238E27FC236}">
                <a16:creationId xmlns:a16="http://schemas.microsoft.com/office/drawing/2014/main" id="{B6FC7718-A254-811C-FC10-6FA661AAC6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204080">
            <a:off x="4957157" y="-213700"/>
            <a:ext cx="7128466" cy="7128466"/>
          </a:xfrm>
          <a:prstGeom prst="rect">
            <a:avLst/>
          </a:prstGeom>
        </p:spPr>
      </p:pic>
      <p:sp>
        <p:nvSpPr>
          <p:cNvPr id="22" name="Rectangle 21">
            <a:extLst>
              <a:ext uri="{FF2B5EF4-FFF2-40B4-BE49-F238E27FC236}">
                <a16:creationId xmlns:a16="http://schemas.microsoft.com/office/drawing/2014/main" id="{9B012D1F-2829-FFC7-510F-25A7709EEAAE}"/>
              </a:ext>
            </a:extLst>
          </p:cNvPr>
          <p:cNvSpPr/>
          <p:nvPr/>
        </p:nvSpPr>
        <p:spPr>
          <a:xfrm>
            <a:off x="0" y="0"/>
            <a:ext cx="12192000" cy="6858000"/>
          </a:xfrm>
          <a:prstGeom prst="rect">
            <a:avLst/>
          </a:prstGeom>
          <a:solidFill>
            <a:srgbClr val="FFFFFF">
              <a:alpha val="94902"/>
            </a:srgb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endParaRPr lang="fr-FR"/>
          </a:p>
        </p:txBody>
      </p:sp>
      <p:pic>
        <p:nvPicPr>
          <p:cNvPr id="11" name="Image 10">
            <a:extLst>
              <a:ext uri="{FF2B5EF4-FFF2-40B4-BE49-F238E27FC236}">
                <a16:creationId xmlns:a16="http://schemas.microsoft.com/office/drawing/2014/main" id="{5A137180-5641-267F-80A2-841602BCCD45}"/>
              </a:ext>
            </a:extLst>
          </p:cNvPr>
          <p:cNvPicPr>
            <a:picLocks noChangeAspect="1"/>
          </p:cNvPicPr>
          <p:nvPr/>
        </p:nvPicPr>
        <p:blipFill rotWithShape="1">
          <a:blip r:embed="rId3">
            <a:extLst>
              <a:ext uri="{28A0092B-C50C-407E-A947-70E740481C1C}">
                <a14:useLocalDpi xmlns:a14="http://schemas.microsoft.com/office/drawing/2010/main" val="0"/>
              </a:ext>
            </a:extLst>
          </a:blip>
          <a:srcRect t="44652" b="48584"/>
          <a:stretch/>
        </p:blipFill>
        <p:spPr>
          <a:xfrm>
            <a:off x="0" y="6314104"/>
            <a:ext cx="12192000" cy="549871"/>
          </a:xfrm>
          <a:prstGeom prst="rect">
            <a:avLst/>
          </a:prstGeom>
        </p:spPr>
      </p:pic>
      <p:pic>
        <p:nvPicPr>
          <p:cNvPr id="15" name="Image 14">
            <a:extLst>
              <a:ext uri="{FF2B5EF4-FFF2-40B4-BE49-F238E27FC236}">
                <a16:creationId xmlns:a16="http://schemas.microsoft.com/office/drawing/2014/main" id="{62A7E63B-62FB-CB57-D98C-6FF846B6CA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2605" y="129084"/>
            <a:ext cx="2456077" cy="614019"/>
          </a:xfrm>
          <a:prstGeom prst="rect">
            <a:avLst/>
          </a:prstGeom>
        </p:spPr>
      </p:pic>
      <p:sp>
        <p:nvSpPr>
          <p:cNvPr id="19" name="ZoneTexte 18">
            <a:extLst>
              <a:ext uri="{FF2B5EF4-FFF2-40B4-BE49-F238E27FC236}">
                <a16:creationId xmlns:a16="http://schemas.microsoft.com/office/drawing/2014/main" id="{FA820595-72BD-4A52-3385-8A5C7A0CB0AA}"/>
              </a:ext>
            </a:extLst>
          </p:cNvPr>
          <p:cNvSpPr txBox="1"/>
          <p:nvPr/>
        </p:nvSpPr>
        <p:spPr>
          <a:xfrm>
            <a:off x="3188438" y="141194"/>
            <a:ext cx="7106025" cy="369332"/>
          </a:xfrm>
          <a:prstGeom prst="rect">
            <a:avLst/>
          </a:prstGeom>
          <a:noFill/>
        </p:spPr>
        <p:txBody>
          <a:bodyPr wrap="square" rtlCol="0">
            <a:spAutoFit/>
          </a:bodyPr>
          <a:lstStyle/>
          <a:p>
            <a:r>
              <a:rPr lang="fr-FR" dirty="0">
                <a:solidFill>
                  <a:srgbClr val="FFCC00"/>
                </a:solidFill>
                <a:latin typeface="Arial Black" panose="020B0A04020102020204" pitchFamily="34" charset="0"/>
              </a:rPr>
              <a:t>Teambuilding : MISSION AGENTS SECRETS</a:t>
            </a:r>
          </a:p>
        </p:txBody>
      </p:sp>
      <p:sp>
        <p:nvSpPr>
          <p:cNvPr id="26" name="ZoneTexte 25">
            <a:extLst>
              <a:ext uri="{FF2B5EF4-FFF2-40B4-BE49-F238E27FC236}">
                <a16:creationId xmlns:a16="http://schemas.microsoft.com/office/drawing/2014/main" id="{C0837BBA-E6AA-5BA1-C0E9-BDEC0FBEF94D}"/>
              </a:ext>
            </a:extLst>
          </p:cNvPr>
          <p:cNvSpPr txBox="1"/>
          <p:nvPr/>
        </p:nvSpPr>
        <p:spPr>
          <a:xfrm>
            <a:off x="3188437" y="424927"/>
            <a:ext cx="7096805" cy="307777"/>
          </a:xfrm>
          <a:prstGeom prst="rect">
            <a:avLst/>
          </a:prstGeom>
          <a:noFill/>
        </p:spPr>
        <p:txBody>
          <a:bodyPr wrap="square" rtlCol="0">
            <a:spAutoFit/>
          </a:bodyPr>
          <a:lstStyle/>
          <a:p>
            <a:r>
              <a:rPr lang="fr-FR" sz="1400" b="1" dirty="0">
                <a:latin typeface="Arial Narrow" panose="020B0606020202030204" pitchFamily="34" charset="0"/>
              </a:rPr>
              <a:t>Le vif du sujet : L’ESPIO-TRAINING</a:t>
            </a:r>
          </a:p>
        </p:txBody>
      </p:sp>
      <p:sp>
        <p:nvSpPr>
          <p:cNvPr id="64" name="Organigramme : Connecteur page suivante 63">
            <a:extLst>
              <a:ext uri="{FF2B5EF4-FFF2-40B4-BE49-F238E27FC236}">
                <a16:creationId xmlns:a16="http://schemas.microsoft.com/office/drawing/2014/main" id="{366C08AD-BBA2-FE1A-C081-5FA100624299}"/>
              </a:ext>
            </a:extLst>
          </p:cNvPr>
          <p:cNvSpPr/>
          <p:nvPr/>
        </p:nvSpPr>
        <p:spPr>
          <a:xfrm rot="16200000">
            <a:off x="1171636" y="-1171637"/>
            <a:ext cx="901732" cy="3245006"/>
          </a:xfrm>
          <a:prstGeom prst="flowChartOffpageConnector">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5" name="ZoneTexte 64">
            <a:extLst>
              <a:ext uri="{FF2B5EF4-FFF2-40B4-BE49-F238E27FC236}">
                <a16:creationId xmlns:a16="http://schemas.microsoft.com/office/drawing/2014/main" id="{F4AD56FD-717D-0E91-530C-53D45FFAB8E8}"/>
              </a:ext>
            </a:extLst>
          </p:cNvPr>
          <p:cNvSpPr txBox="1"/>
          <p:nvPr/>
        </p:nvSpPr>
        <p:spPr>
          <a:xfrm>
            <a:off x="64683" y="56451"/>
            <a:ext cx="1507697" cy="830997"/>
          </a:xfrm>
          <a:prstGeom prst="rect">
            <a:avLst/>
          </a:prstGeom>
          <a:noFill/>
        </p:spPr>
        <p:txBody>
          <a:bodyPr wrap="square" rtlCol="0">
            <a:spAutoFit/>
          </a:bodyPr>
          <a:lstStyle/>
          <a:p>
            <a:pPr algn="ctr"/>
            <a:r>
              <a:rPr lang="fr-FR" sz="2400" b="1" dirty="0" err="1">
                <a:latin typeface="Arial Narrow" panose="020B0606020202030204" pitchFamily="34" charset="0"/>
              </a:rPr>
              <a:t>Aero</a:t>
            </a:r>
            <a:r>
              <a:rPr lang="fr-FR" sz="2400" b="1" dirty="0">
                <a:latin typeface="Arial Narrow" panose="020B0606020202030204" pitchFamily="34" charset="0"/>
              </a:rPr>
              <a:t> team</a:t>
            </a:r>
          </a:p>
          <a:p>
            <a:r>
              <a:rPr lang="fr-FR" sz="2400" b="1" dirty="0">
                <a:solidFill>
                  <a:schemeClr val="bg1"/>
                </a:solidFill>
                <a:latin typeface="Arial Narrow" panose="020B0606020202030204" pitchFamily="34" charset="0"/>
              </a:rPr>
              <a:t> </a:t>
            </a:r>
            <a:r>
              <a:rPr lang="fr-FR" sz="1400" b="1" dirty="0">
                <a:solidFill>
                  <a:schemeClr val="bg1"/>
                </a:solidFill>
                <a:latin typeface="Arial Narrow" panose="020B0606020202030204" pitchFamily="34" charset="0"/>
              </a:rPr>
              <a:t>Activité 2</a:t>
            </a:r>
            <a:endParaRPr lang="fr-FR" dirty="0">
              <a:solidFill>
                <a:schemeClr val="bg1"/>
              </a:solidFill>
              <a:latin typeface="Arial Narrow" panose="020B0606020202030204" pitchFamily="34" charset="0"/>
            </a:endParaRPr>
          </a:p>
        </p:txBody>
      </p:sp>
      <p:sp>
        <p:nvSpPr>
          <p:cNvPr id="2" name="Espace réservé du numéro de diapositive 1">
            <a:extLst>
              <a:ext uri="{FF2B5EF4-FFF2-40B4-BE49-F238E27FC236}">
                <a16:creationId xmlns:a16="http://schemas.microsoft.com/office/drawing/2014/main" id="{AA357D29-DA52-3C9B-C810-92969D56FDD2}"/>
              </a:ext>
            </a:extLst>
          </p:cNvPr>
          <p:cNvSpPr>
            <a:spLocks noGrp="1"/>
          </p:cNvSpPr>
          <p:nvPr>
            <p:ph type="sldNum" sz="quarter" idx="12"/>
          </p:nvPr>
        </p:nvSpPr>
        <p:spPr/>
        <p:txBody>
          <a:bodyPr/>
          <a:lstStyle/>
          <a:p>
            <a:fld id="{D1EF6AC7-1DA7-45C6-9838-D7A25B92C10C}" type="slidenum">
              <a:rPr lang="fr-FR" smtClean="0"/>
              <a:t>14</a:t>
            </a:fld>
            <a:endParaRPr lang="fr-FR"/>
          </a:p>
        </p:txBody>
      </p:sp>
      <p:sp>
        <p:nvSpPr>
          <p:cNvPr id="5" name="ZoneTexte 4">
            <a:extLst>
              <a:ext uri="{FF2B5EF4-FFF2-40B4-BE49-F238E27FC236}">
                <a16:creationId xmlns:a16="http://schemas.microsoft.com/office/drawing/2014/main" id="{A7AAB1E3-6533-A705-DB4F-7252F0D58D76}"/>
              </a:ext>
            </a:extLst>
          </p:cNvPr>
          <p:cNvSpPr txBox="1"/>
          <p:nvPr/>
        </p:nvSpPr>
        <p:spPr>
          <a:xfrm>
            <a:off x="7291294" y="6431190"/>
            <a:ext cx="3675600" cy="215444"/>
          </a:xfrm>
          <a:prstGeom prst="rect">
            <a:avLst/>
          </a:prstGeom>
          <a:noFill/>
        </p:spPr>
        <p:txBody>
          <a:bodyPr wrap="square" rtlCol="0">
            <a:spAutoFit/>
          </a:bodyPr>
          <a:lstStyle/>
          <a:p>
            <a:r>
              <a:rPr lang="fr-FR" sz="800" dirty="0">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www.mission-agents-secrets.com</a:t>
            </a:r>
            <a:r>
              <a:rPr lang="fr-FR" sz="800" dirty="0">
                <a:solidFill>
                  <a:schemeClr val="bg1"/>
                </a:solidFill>
                <a:latin typeface="Arial" panose="020B0604020202020204" pitchFamily="34" charset="0"/>
                <a:cs typeface="Arial" panose="020B0604020202020204" pitchFamily="34" charset="0"/>
              </a:rPr>
              <a:t> Présentation client – version moyenne 1.0</a:t>
            </a:r>
          </a:p>
        </p:txBody>
      </p:sp>
      <p:sp>
        <p:nvSpPr>
          <p:cNvPr id="16" name="ZoneTexte 15">
            <a:extLst>
              <a:ext uri="{FF2B5EF4-FFF2-40B4-BE49-F238E27FC236}">
                <a16:creationId xmlns:a16="http://schemas.microsoft.com/office/drawing/2014/main" id="{F43228AC-FA60-B748-79A8-4F295A6FAB50}"/>
              </a:ext>
            </a:extLst>
          </p:cNvPr>
          <p:cNvSpPr txBox="1"/>
          <p:nvPr/>
        </p:nvSpPr>
        <p:spPr>
          <a:xfrm>
            <a:off x="4410622" y="1530457"/>
            <a:ext cx="4400225" cy="1384995"/>
          </a:xfrm>
          <a:prstGeom prst="rect">
            <a:avLst/>
          </a:prstGeom>
          <a:noFill/>
          <a:ln>
            <a:solidFill>
              <a:srgbClr val="FFCC00"/>
            </a:solidFill>
          </a:ln>
        </p:spPr>
        <p:txBody>
          <a:bodyPr wrap="square" rtlCol="0">
            <a:spAutoFit/>
          </a:bodyPr>
          <a:lstStyle/>
          <a:p>
            <a:pPr algn="l"/>
            <a:r>
              <a:rPr lang="fr-FR" sz="1050" b="0" i="0" dirty="0">
                <a:effectLst/>
                <a:latin typeface="Arial" panose="020B0604020202020204" pitchFamily="34" charset="0"/>
                <a:cs typeface="Arial" panose="020B0604020202020204" pitchFamily="34" charset="0"/>
              </a:rPr>
              <a:t>2 équipes s'affrontent sur ce stand. Est ce une mission impossible ? Un des joueurs doit être soulevé de terre grâce à des harnais / cordes pour survoler l'espace area. On lui bande les yeux, le but du jeu, avec les indications des autres membres de l'équipe, il doit récupérer les grenades disposées au milieu des boules rouges / jaunes / noires.</a:t>
            </a:r>
          </a:p>
          <a:p>
            <a:pPr algn="l"/>
            <a:endParaRPr lang="fr-FR" sz="1050" b="0" i="0" dirty="0">
              <a:effectLst/>
              <a:latin typeface="Arial" panose="020B0604020202020204" pitchFamily="34" charset="0"/>
              <a:cs typeface="Arial" panose="020B0604020202020204" pitchFamily="34" charset="0"/>
            </a:endParaRPr>
          </a:p>
          <a:p>
            <a:pPr algn="l"/>
            <a:r>
              <a:rPr lang="fr-FR" sz="1050" b="0" i="0" dirty="0">
                <a:effectLst/>
                <a:latin typeface="Arial" panose="020B0604020202020204" pitchFamily="34" charset="0"/>
                <a:cs typeface="Arial" panose="020B0604020202020204" pitchFamily="34" charset="0"/>
              </a:rPr>
              <a:t>Suspens garanti ! une cohésion maximum est nécessaire pour aller au bout de ce challenge !</a:t>
            </a:r>
          </a:p>
        </p:txBody>
      </p:sp>
      <p:sp>
        <p:nvSpPr>
          <p:cNvPr id="3" name="Rectangle 2">
            <a:extLst>
              <a:ext uri="{FF2B5EF4-FFF2-40B4-BE49-F238E27FC236}">
                <a16:creationId xmlns:a16="http://schemas.microsoft.com/office/drawing/2014/main" id="{2E88C8D9-007B-CE09-5D11-9140B33207C5}"/>
              </a:ext>
            </a:extLst>
          </p:cNvPr>
          <p:cNvSpPr/>
          <p:nvPr/>
        </p:nvSpPr>
        <p:spPr>
          <a:xfrm>
            <a:off x="0" y="4929172"/>
            <a:ext cx="12192000" cy="1384931"/>
          </a:xfrm>
          <a:prstGeom prst="rect">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7187BB88-65BC-E74E-B175-D1D102DEFE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9688" y="1016437"/>
            <a:ext cx="3812088" cy="2850779"/>
          </a:xfrm>
          <a:prstGeom prst="rect">
            <a:avLst/>
          </a:prstGeom>
        </p:spPr>
      </p:pic>
      <p:pic>
        <p:nvPicPr>
          <p:cNvPr id="13" name="Image 12">
            <a:extLst>
              <a:ext uri="{FF2B5EF4-FFF2-40B4-BE49-F238E27FC236}">
                <a16:creationId xmlns:a16="http://schemas.microsoft.com/office/drawing/2014/main" id="{E014436C-0F98-C449-AA96-6E6696E8BE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9688" y="4041229"/>
            <a:ext cx="2759095" cy="2063323"/>
          </a:xfrm>
          <a:prstGeom prst="rect">
            <a:avLst/>
          </a:prstGeom>
        </p:spPr>
      </p:pic>
      <p:pic>
        <p:nvPicPr>
          <p:cNvPr id="18" name="Image 17">
            <a:extLst>
              <a:ext uri="{FF2B5EF4-FFF2-40B4-BE49-F238E27FC236}">
                <a16:creationId xmlns:a16="http://schemas.microsoft.com/office/drawing/2014/main" id="{872F9787-9784-1F4D-B00B-8046B59A3E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09349" y="4041229"/>
            <a:ext cx="2759095" cy="2063323"/>
          </a:xfrm>
          <a:prstGeom prst="rect">
            <a:avLst/>
          </a:prstGeom>
        </p:spPr>
      </p:pic>
      <p:pic>
        <p:nvPicPr>
          <p:cNvPr id="23" name="Image 22">
            <a:extLst>
              <a:ext uri="{FF2B5EF4-FFF2-40B4-BE49-F238E27FC236}">
                <a16:creationId xmlns:a16="http://schemas.microsoft.com/office/drawing/2014/main" id="{AD6510A4-97CF-3D40-886F-FFF552F0764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19717" y="4041229"/>
            <a:ext cx="2791130" cy="2087280"/>
          </a:xfrm>
          <a:prstGeom prst="rect">
            <a:avLst/>
          </a:prstGeom>
        </p:spPr>
      </p:pic>
      <p:pic>
        <p:nvPicPr>
          <p:cNvPr id="25" name="Image 24">
            <a:extLst>
              <a:ext uri="{FF2B5EF4-FFF2-40B4-BE49-F238E27FC236}">
                <a16:creationId xmlns:a16="http://schemas.microsoft.com/office/drawing/2014/main" id="{439E408D-1857-784C-8C63-50FDA2A8DCF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48961" y="4030083"/>
            <a:ext cx="2828065" cy="2114901"/>
          </a:xfrm>
          <a:prstGeom prst="rect">
            <a:avLst/>
          </a:prstGeom>
        </p:spPr>
      </p:pic>
    </p:spTree>
    <p:extLst>
      <p:ext uri="{BB962C8B-B14F-4D97-AF65-F5344CB8AC3E}">
        <p14:creationId xmlns:p14="http://schemas.microsoft.com/office/powerpoint/2010/main" val="20653999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 26">
            <a:extLst>
              <a:ext uri="{FF2B5EF4-FFF2-40B4-BE49-F238E27FC236}">
                <a16:creationId xmlns:a16="http://schemas.microsoft.com/office/drawing/2014/main" id="{B6FC7718-A254-811C-FC10-6FA661AAC6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204080">
            <a:off x="4957157" y="-213700"/>
            <a:ext cx="7128466" cy="7128466"/>
          </a:xfrm>
          <a:prstGeom prst="rect">
            <a:avLst/>
          </a:prstGeom>
        </p:spPr>
      </p:pic>
      <p:sp>
        <p:nvSpPr>
          <p:cNvPr id="22" name="Rectangle 21">
            <a:extLst>
              <a:ext uri="{FF2B5EF4-FFF2-40B4-BE49-F238E27FC236}">
                <a16:creationId xmlns:a16="http://schemas.microsoft.com/office/drawing/2014/main" id="{9B012D1F-2829-FFC7-510F-25A7709EEAAE}"/>
              </a:ext>
            </a:extLst>
          </p:cNvPr>
          <p:cNvSpPr/>
          <p:nvPr/>
        </p:nvSpPr>
        <p:spPr>
          <a:xfrm>
            <a:off x="0" y="0"/>
            <a:ext cx="12192000" cy="6858000"/>
          </a:xfrm>
          <a:prstGeom prst="rect">
            <a:avLst/>
          </a:prstGeom>
          <a:solidFill>
            <a:srgbClr val="FFFFFF">
              <a:alpha val="94902"/>
            </a:srgb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endParaRPr lang="fr-FR"/>
          </a:p>
        </p:txBody>
      </p:sp>
      <p:pic>
        <p:nvPicPr>
          <p:cNvPr id="11" name="Image 10">
            <a:extLst>
              <a:ext uri="{FF2B5EF4-FFF2-40B4-BE49-F238E27FC236}">
                <a16:creationId xmlns:a16="http://schemas.microsoft.com/office/drawing/2014/main" id="{5A137180-5641-267F-80A2-841602BCCD45}"/>
              </a:ext>
            </a:extLst>
          </p:cNvPr>
          <p:cNvPicPr>
            <a:picLocks noChangeAspect="1"/>
          </p:cNvPicPr>
          <p:nvPr/>
        </p:nvPicPr>
        <p:blipFill rotWithShape="1">
          <a:blip r:embed="rId3">
            <a:extLst>
              <a:ext uri="{28A0092B-C50C-407E-A947-70E740481C1C}">
                <a14:useLocalDpi xmlns:a14="http://schemas.microsoft.com/office/drawing/2010/main" val="0"/>
              </a:ext>
            </a:extLst>
          </a:blip>
          <a:srcRect t="44652" b="48584"/>
          <a:stretch/>
        </p:blipFill>
        <p:spPr>
          <a:xfrm>
            <a:off x="0" y="6314104"/>
            <a:ext cx="12192000" cy="549871"/>
          </a:xfrm>
          <a:prstGeom prst="rect">
            <a:avLst/>
          </a:prstGeom>
        </p:spPr>
      </p:pic>
      <p:pic>
        <p:nvPicPr>
          <p:cNvPr id="15" name="Image 14">
            <a:extLst>
              <a:ext uri="{FF2B5EF4-FFF2-40B4-BE49-F238E27FC236}">
                <a16:creationId xmlns:a16="http://schemas.microsoft.com/office/drawing/2014/main" id="{62A7E63B-62FB-CB57-D98C-6FF846B6CA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2605" y="129084"/>
            <a:ext cx="2456077" cy="614019"/>
          </a:xfrm>
          <a:prstGeom prst="rect">
            <a:avLst/>
          </a:prstGeom>
        </p:spPr>
      </p:pic>
      <p:sp>
        <p:nvSpPr>
          <p:cNvPr id="19" name="ZoneTexte 18">
            <a:extLst>
              <a:ext uri="{FF2B5EF4-FFF2-40B4-BE49-F238E27FC236}">
                <a16:creationId xmlns:a16="http://schemas.microsoft.com/office/drawing/2014/main" id="{FA820595-72BD-4A52-3385-8A5C7A0CB0AA}"/>
              </a:ext>
            </a:extLst>
          </p:cNvPr>
          <p:cNvSpPr txBox="1"/>
          <p:nvPr/>
        </p:nvSpPr>
        <p:spPr>
          <a:xfrm>
            <a:off x="3188438" y="141194"/>
            <a:ext cx="7106025" cy="369332"/>
          </a:xfrm>
          <a:prstGeom prst="rect">
            <a:avLst/>
          </a:prstGeom>
          <a:noFill/>
        </p:spPr>
        <p:txBody>
          <a:bodyPr wrap="square" rtlCol="0">
            <a:spAutoFit/>
          </a:bodyPr>
          <a:lstStyle/>
          <a:p>
            <a:r>
              <a:rPr lang="fr-FR" dirty="0">
                <a:solidFill>
                  <a:srgbClr val="FFCC00"/>
                </a:solidFill>
                <a:latin typeface="Arial Black" panose="020B0A04020102020204" pitchFamily="34" charset="0"/>
              </a:rPr>
              <a:t>Teambuilding : MISSION AGENTS SECRETS</a:t>
            </a:r>
          </a:p>
        </p:txBody>
      </p:sp>
      <p:sp>
        <p:nvSpPr>
          <p:cNvPr id="26" name="ZoneTexte 25">
            <a:extLst>
              <a:ext uri="{FF2B5EF4-FFF2-40B4-BE49-F238E27FC236}">
                <a16:creationId xmlns:a16="http://schemas.microsoft.com/office/drawing/2014/main" id="{C0837BBA-E6AA-5BA1-C0E9-BDEC0FBEF94D}"/>
              </a:ext>
            </a:extLst>
          </p:cNvPr>
          <p:cNvSpPr txBox="1"/>
          <p:nvPr/>
        </p:nvSpPr>
        <p:spPr>
          <a:xfrm>
            <a:off x="3188437" y="424927"/>
            <a:ext cx="7096805" cy="307777"/>
          </a:xfrm>
          <a:prstGeom prst="rect">
            <a:avLst/>
          </a:prstGeom>
          <a:noFill/>
        </p:spPr>
        <p:txBody>
          <a:bodyPr wrap="square" rtlCol="0">
            <a:spAutoFit/>
          </a:bodyPr>
          <a:lstStyle/>
          <a:p>
            <a:r>
              <a:rPr lang="fr-FR" sz="1400" b="1" dirty="0">
                <a:latin typeface="Arial Narrow" panose="020B0606020202030204" pitchFamily="34" charset="0"/>
              </a:rPr>
              <a:t>Le vif du sujet : L’ESPIO-TRAINING</a:t>
            </a:r>
          </a:p>
        </p:txBody>
      </p:sp>
      <p:sp>
        <p:nvSpPr>
          <p:cNvPr id="64" name="Organigramme : Connecteur page suivante 63">
            <a:extLst>
              <a:ext uri="{FF2B5EF4-FFF2-40B4-BE49-F238E27FC236}">
                <a16:creationId xmlns:a16="http://schemas.microsoft.com/office/drawing/2014/main" id="{366C08AD-BBA2-FE1A-C081-5FA100624299}"/>
              </a:ext>
            </a:extLst>
          </p:cNvPr>
          <p:cNvSpPr/>
          <p:nvPr/>
        </p:nvSpPr>
        <p:spPr>
          <a:xfrm rot="16200000">
            <a:off x="1171636" y="-1171637"/>
            <a:ext cx="901732" cy="3245006"/>
          </a:xfrm>
          <a:prstGeom prst="flowChartOffpageConnector">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5" name="ZoneTexte 64">
            <a:extLst>
              <a:ext uri="{FF2B5EF4-FFF2-40B4-BE49-F238E27FC236}">
                <a16:creationId xmlns:a16="http://schemas.microsoft.com/office/drawing/2014/main" id="{F4AD56FD-717D-0E91-530C-53D45FFAB8E8}"/>
              </a:ext>
            </a:extLst>
          </p:cNvPr>
          <p:cNvSpPr txBox="1"/>
          <p:nvPr/>
        </p:nvSpPr>
        <p:spPr>
          <a:xfrm>
            <a:off x="-43179" y="43573"/>
            <a:ext cx="2154410" cy="830997"/>
          </a:xfrm>
          <a:prstGeom prst="rect">
            <a:avLst/>
          </a:prstGeom>
          <a:noFill/>
        </p:spPr>
        <p:txBody>
          <a:bodyPr wrap="square" rtlCol="0">
            <a:spAutoFit/>
          </a:bodyPr>
          <a:lstStyle/>
          <a:p>
            <a:pPr algn="ctr"/>
            <a:r>
              <a:rPr lang="fr-FR" sz="2400" b="1" dirty="0">
                <a:latin typeface="Arial Narrow" panose="020B0606020202030204" pitchFamily="34" charset="0"/>
              </a:rPr>
              <a:t>Chrono </a:t>
            </a:r>
            <a:r>
              <a:rPr lang="fr-FR" sz="2400" b="1" dirty="0" err="1">
                <a:latin typeface="Arial Narrow" panose="020B0606020202030204" pitchFamily="34" charset="0"/>
              </a:rPr>
              <a:t>Bomb</a:t>
            </a:r>
            <a:endParaRPr lang="fr-FR" sz="2400" b="1" dirty="0">
              <a:latin typeface="Arial Narrow" panose="020B0606020202030204" pitchFamily="34" charset="0"/>
            </a:endParaRPr>
          </a:p>
          <a:p>
            <a:r>
              <a:rPr lang="fr-FR" sz="2400" b="1" dirty="0">
                <a:solidFill>
                  <a:schemeClr val="bg1"/>
                </a:solidFill>
                <a:latin typeface="Arial Narrow" panose="020B0606020202030204" pitchFamily="34" charset="0"/>
              </a:rPr>
              <a:t>  </a:t>
            </a:r>
            <a:r>
              <a:rPr lang="fr-FR" sz="1400" b="1" dirty="0">
                <a:solidFill>
                  <a:schemeClr val="bg1"/>
                </a:solidFill>
                <a:latin typeface="Arial Narrow" panose="020B0606020202030204" pitchFamily="34" charset="0"/>
              </a:rPr>
              <a:t>Activité 3</a:t>
            </a:r>
            <a:endParaRPr lang="fr-FR" dirty="0">
              <a:solidFill>
                <a:schemeClr val="bg1"/>
              </a:solidFill>
              <a:latin typeface="Arial Narrow" panose="020B0606020202030204" pitchFamily="34" charset="0"/>
            </a:endParaRPr>
          </a:p>
        </p:txBody>
      </p:sp>
      <p:sp>
        <p:nvSpPr>
          <p:cNvPr id="2" name="Espace réservé du numéro de diapositive 1">
            <a:extLst>
              <a:ext uri="{FF2B5EF4-FFF2-40B4-BE49-F238E27FC236}">
                <a16:creationId xmlns:a16="http://schemas.microsoft.com/office/drawing/2014/main" id="{AA357D29-DA52-3C9B-C810-92969D56FDD2}"/>
              </a:ext>
            </a:extLst>
          </p:cNvPr>
          <p:cNvSpPr>
            <a:spLocks noGrp="1"/>
          </p:cNvSpPr>
          <p:nvPr>
            <p:ph type="sldNum" sz="quarter" idx="12"/>
          </p:nvPr>
        </p:nvSpPr>
        <p:spPr/>
        <p:txBody>
          <a:bodyPr/>
          <a:lstStyle/>
          <a:p>
            <a:fld id="{D1EF6AC7-1DA7-45C6-9838-D7A25B92C10C}" type="slidenum">
              <a:rPr lang="fr-FR" smtClean="0"/>
              <a:t>15</a:t>
            </a:fld>
            <a:endParaRPr lang="fr-FR"/>
          </a:p>
        </p:txBody>
      </p:sp>
      <p:sp>
        <p:nvSpPr>
          <p:cNvPr id="5" name="ZoneTexte 4">
            <a:extLst>
              <a:ext uri="{FF2B5EF4-FFF2-40B4-BE49-F238E27FC236}">
                <a16:creationId xmlns:a16="http://schemas.microsoft.com/office/drawing/2014/main" id="{A7AAB1E3-6533-A705-DB4F-7252F0D58D76}"/>
              </a:ext>
            </a:extLst>
          </p:cNvPr>
          <p:cNvSpPr txBox="1"/>
          <p:nvPr/>
        </p:nvSpPr>
        <p:spPr>
          <a:xfrm>
            <a:off x="7291294" y="6431190"/>
            <a:ext cx="3675600" cy="215444"/>
          </a:xfrm>
          <a:prstGeom prst="rect">
            <a:avLst/>
          </a:prstGeom>
          <a:noFill/>
        </p:spPr>
        <p:txBody>
          <a:bodyPr wrap="square" rtlCol="0">
            <a:spAutoFit/>
          </a:bodyPr>
          <a:lstStyle/>
          <a:p>
            <a:r>
              <a:rPr lang="fr-FR" sz="800" dirty="0">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www.mission-agents-secrets.com</a:t>
            </a:r>
            <a:r>
              <a:rPr lang="fr-FR" sz="800" dirty="0">
                <a:solidFill>
                  <a:schemeClr val="bg1"/>
                </a:solidFill>
                <a:latin typeface="Arial" panose="020B0604020202020204" pitchFamily="34" charset="0"/>
                <a:cs typeface="Arial" panose="020B0604020202020204" pitchFamily="34" charset="0"/>
              </a:rPr>
              <a:t> Présentation client – version moyenne 1.0</a:t>
            </a:r>
          </a:p>
        </p:txBody>
      </p:sp>
      <p:sp>
        <p:nvSpPr>
          <p:cNvPr id="16" name="ZoneTexte 15">
            <a:extLst>
              <a:ext uri="{FF2B5EF4-FFF2-40B4-BE49-F238E27FC236}">
                <a16:creationId xmlns:a16="http://schemas.microsoft.com/office/drawing/2014/main" id="{F43228AC-FA60-B748-79A8-4F295A6FAB50}"/>
              </a:ext>
            </a:extLst>
          </p:cNvPr>
          <p:cNvSpPr txBox="1"/>
          <p:nvPr/>
        </p:nvSpPr>
        <p:spPr>
          <a:xfrm>
            <a:off x="4399470" y="1838234"/>
            <a:ext cx="4922949" cy="1223412"/>
          </a:xfrm>
          <a:prstGeom prst="rect">
            <a:avLst/>
          </a:prstGeom>
          <a:noFill/>
          <a:ln>
            <a:solidFill>
              <a:srgbClr val="FFCC00"/>
            </a:solidFill>
          </a:ln>
        </p:spPr>
        <p:txBody>
          <a:bodyPr wrap="square" rtlCol="0">
            <a:spAutoFit/>
          </a:bodyPr>
          <a:lstStyle/>
          <a:p>
            <a:pPr algn="l"/>
            <a:r>
              <a:rPr lang="fr-FR" sz="1050" b="0" i="0" dirty="0">
                <a:effectLst/>
                <a:latin typeface="Arial" panose="020B0604020202020204" pitchFamily="34" charset="0"/>
                <a:cs typeface="Arial" panose="020B0604020202020204" pitchFamily="34" charset="0"/>
              </a:rPr>
              <a:t>A l'instar des fameuses salles de rayon laser à traverser par les cambrioleurs de toutes sortes, Chrono </a:t>
            </a:r>
            <a:r>
              <a:rPr lang="fr-FR" sz="1050" b="0" i="0" dirty="0" err="1">
                <a:effectLst/>
                <a:latin typeface="Arial" panose="020B0604020202020204" pitchFamily="34" charset="0"/>
                <a:cs typeface="Arial" panose="020B0604020202020204" pitchFamily="34" charset="0"/>
              </a:rPr>
              <a:t>Bomb</a:t>
            </a:r>
            <a:r>
              <a:rPr lang="fr-FR" sz="1050" b="0" i="0" dirty="0">
                <a:effectLst/>
                <a:latin typeface="Arial" panose="020B0604020202020204" pitchFamily="34" charset="0"/>
                <a:cs typeface="Arial" panose="020B0604020202020204" pitchFamily="34" charset="0"/>
              </a:rPr>
              <a:t> est une course relais par équipe où les participants devront franchir l'arène laser sans les toucher. </a:t>
            </a:r>
          </a:p>
          <a:p>
            <a:pPr algn="l"/>
            <a:endParaRPr lang="fr-FR" sz="1050" b="0" i="0" dirty="0">
              <a:effectLst/>
              <a:latin typeface="Arial" panose="020B0604020202020204" pitchFamily="34" charset="0"/>
              <a:cs typeface="Arial" panose="020B0604020202020204" pitchFamily="34" charset="0"/>
            </a:endParaRPr>
          </a:p>
          <a:p>
            <a:pPr algn="l"/>
            <a:r>
              <a:rPr lang="fr-FR" sz="1050" b="0" i="0" dirty="0">
                <a:effectLst/>
                <a:latin typeface="Arial" panose="020B0604020202020204" pitchFamily="34" charset="0"/>
                <a:cs typeface="Arial" panose="020B0604020202020204" pitchFamily="34" charset="0"/>
              </a:rPr>
              <a:t>Arrivé au bout, ils pourront alors faire une action qui les mènera au déchiffrage du code du coffre. Eh oui, car c'est ça le but de cette animation : ouvrir le coffre fort et trouver ce qu'il y a dedans.</a:t>
            </a:r>
          </a:p>
        </p:txBody>
      </p:sp>
      <p:sp>
        <p:nvSpPr>
          <p:cNvPr id="3" name="Rectangle 2">
            <a:extLst>
              <a:ext uri="{FF2B5EF4-FFF2-40B4-BE49-F238E27FC236}">
                <a16:creationId xmlns:a16="http://schemas.microsoft.com/office/drawing/2014/main" id="{2E88C8D9-007B-CE09-5D11-9140B33207C5}"/>
              </a:ext>
            </a:extLst>
          </p:cNvPr>
          <p:cNvSpPr/>
          <p:nvPr/>
        </p:nvSpPr>
        <p:spPr>
          <a:xfrm>
            <a:off x="0" y="4929172"/>
            <a:ext cx="12192000" cy="1384931"/>
          </a:xfrm>
          <a:prstGeom prst="rect">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a:extLst>
              <a:ext uri="{FF2B5EF4-FFF2-40B4-BE49-F238E27FC236}">
                <a16:creationId xmlns:a16="http://schemas.microsoft.com/office/drawing/2014/main" id="{5E5F2E8F-F24C-3643-80BA-557BEB9623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4173" y="1039071"/>
            <a:ext cx="3949837" cy="2953791"/>
          </a:xfrm>
          <a:prstGeom prst="rect">
            <a:avLst/>
          </a:prstGeom>
        </p:spPr>
      </p:pic>
      <p:pic>
        <p:nvPicPr>
          <p:cNvPr id="9" name="Image 8">
            <a:extLst>
              <a:ext uri="{FF2B5EF4-FFF2-40B4-BE49-F238E27FC236}">
                <a16:creationId xmlns:a16="http://schemas.microsoft.com/office/drawing/2014/main" id="{0F057BCA-5A80-B34C-85F5-86C41A6B8C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7745" y="4072878"/>
            <a:ext cx="2854528" cy="2134691"/>
          </a:xfrm>
          <a:prstGeom prst="rect">
            <a:avLst/>
          </a:prstGeom>
        </p:spPr>
      </p:pic>
      <p:pic>
        <p:nvPicPr>
          <p:cNvPr id="12" name="Image 11">
            <a:extLst>
              <a:ext uri="{FF2B5EF4-FFF2-40B4-BE49-F238E27FC236}">
                <a16:creationId xmlns:a16="http://schemas.microsoft.com/office/drawing/2014/main" id="{0B666261-7245-A54B-AEC0-FE60E252F11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75309" y="4084781"/>
            <a:ext cx="2854528" cy="2134691"/>
          </a:xfrm>
          <a:prstGeom prst="rect">
            <a:avLst/>
          </a:prstGeom>
        </p:spPr>
      </p:pic>
      <p:pic>
        <p:nvPicPr>
          <p:cNvPr id="17" name="Image 16">
            <a:extLst>
              <a:ext uri="{FF2B5EF4-FFF2-40B4-BE49-F238E27FC236}">
                <a16:creationId xmlns:a16="http://schemas.microsoft.com/office/drawing/2014/main" id="{4621609F-158B-0B41-9275-8A656ABA19E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82873" y="4072878"/>
            <a:ext cx="2869481" cy="2145873"/>
          </a:xfrm>
          <a:prstGeom prst="rect">
            <a:avLst/>
          </a:prstGeom>
        </p:spPr>
      </p:pic>
      <p:pic>
        <p:nvPicPr>
          <p:cNvPr id="21" name="Image 20">
            <a:extLst>
              <a:ext uri="{FF2B5EF4-FFF2-40B4-BE49-F238E27FC236}">
                <a16:creationId xmlns:a16="http://schemas.microsoft.com/office/drawing/2014/main" id="{877A85D5-C7D1-3E46-810A-30A80748101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05390" y="4072877"/>
            <a:ext cx="2869481" cy="2145873"/>
          </a:xfrm>
          <a:prstGeom prst="rect">
            <a:avLst/>
          </a:prstGeom>
        </p:spPr>
      </p:pic>
    </p:spTree>
    <p:extLst>
      <p:ext uri="{BB962C8B-B14F-4D97-AF65-F5344CB8AC3E}">
        <p14:creationId xmlns:p14="http://schemas.microsoft.com/office/powerpoint/2010/main" val="38067579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 26">
            <a:extLst>
              <a:ext uri="{FF2B5EF4-FFF2-40B4-BE49-F238E27FC236}">
                <a16:creationId xmlns:a16="http://schemas.microsoft.com/office/drawing/2014/main" id="{B6FC7718-A254-811C-FC10-6FA661AAC6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204080">
            <a:off x="4957157" y="-213700"/>
            <a:ext cx="7128466" cy="7128466"/>
          </a:xfrm>
          <a:prstGeom prst="rect">
            <a:avLst/>
          </a:prstGeom>
        </p:spPr>
      </p:pic>
      <p:sp>
        <p:nvSpPr>
          <p:cNvPr id="22" name="Rectangle 21">
            <a:extLst>
              <a:ext uri="{FF2B5EF4-FFF2-40B4-BE49-F238E27FC236}">
                <a16:creationId xmlns:a16="http://schemas.microsoft.com/office/drawing/2014/main" id="{9B012D1F-2829-FFC7-510F-25A7709EEAAE}"/>
              </a:ext>
            </a:extLst>
          </p:cNvPr>
          <p:cNvSpPr/>
          <p:nvPr/>
        </p:nvSpPr>
        <p:spPr>
          <a:xfrm>
            <a:off x="0" y="0"/>
            <a:ext cx="12192000" cy="6858000"/>
          </a:xfrm>
          <a:prstGeom prst="rect">
            <a:avLst/>
          </a:prstGeom>
          <a:solidFill>
            <a:srgbClr val="FFFFFF">
              <a:alpha val="94902"/>
            </a:srgb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endParaRPr lang="fr-FR"/>
          </a:p>
        </p:txBody>
      </p:sp>
      <p:pic>
        <p:nvPicPr>
          <p:cNvPr id="11" name="Image 10">
            <a:extLst>
              <a:ext uri="{FF2B5EF4-FFF2-40B4-BE49-F238E27FC236}">
                <a16:creationId xmlns:a16="http://schemas.microsoft.com/office/drawing/2014/main" id="{5A137180-5641-267F-80A2-841602BCCD45}"/>
              </a:ext>
            </a:extLst>
          </p:cNvPr>
          <p:cNvPicPr>
            <a:picLocks noChangeAspect="1"/>
          </p:cNvPicPr>
          <p:nvPr/>
        </p:nvPicPr>
        <p:blipFill rotWithShape="1">
          <a:blip r:embed="rId3">
            <a:extLst>
              <a:ext uri="{28A0092B-C50C-407E-A947-70E740481C1C}">
                <a14:useLocalDpi xmlns:a14="http://schemas.microsoft.com/office/drawing/2010/main" val="0"/>
              </a:ext>
            </a:extLst>
          </a:blip>
          <a:srcRect t="44652" b="48584"/>
          <a:stretch/>
        </p:blipFill>
        <p:spPr>
          <a:xfrm>
            <a:off x="0" y="6314104"/>
            <a:ext cx="12192000" cy="549871"/>
          </a:xfrm>
          <a:prstGeom prst="rect">
            <a:avLst/>
          </a:prstGeom>
        </p:spPr>
      </p:pic>
      <p:pic>
        <p:nvPicPr>
          <p:cNvPr id="15" name="Image 14">
            <a:extLst>
              <a:ext uri="{FF2B5EF4-FFF2-40B4-BE49-F238E27FC236}">
                <a16:creationId xmlns:a16="http://schemas.microsoft.com/office/drawing/2014/main" id="{62A7E63B-62FB-CB57-D98C-6FF846B6CA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2605" y="129084"/>
            <a:ext cx="2456077" cy="614019"/>
          </a:xfrm>
          <a:prstGeom prst="rect">
            <a:avLst/>
          </a:prstGeom>
        </p:spPr>
      </p:pic>
      <p:sp>
        <p:nvSpPr>
          <p:cNvPr id="19" name="ZoneTexte 18">
            <a:extLst>
              <a:ext uri="{FF2B5EF4-FFF2-40B4-BE49-F238E27FC236}">
                <a16:creationId xmlns:a16="http://schemas.microsoft.com/office/drawing/2014/main" id="{FA820595-72BD-4A52-3385-8A5C7A0CB0AA}"/>
              </a:ext>
            </a:extLst>
          </p:cNvPr>
          <p:cNvSpPr txBox="1"/>
          <p:nvPr/>
        </p:nvSpPr>
        <p:spPr>
          <a:xfrm>
            <a:off x="3188438" y="141194"/>
            <a:ext cx="7106025" cy="369332"/>
          </a:xfrm>
          <a:prstGeom prst="rect">
            <a:avLst/>
          </a:prstGeom>
          <a:noFill/>
        </p:spPr>
        <p:txBody>
          <a:bodyPr wrap="square" rtlCol="0">
            <a:spAutoFit/>
          </a:bodyPr>
          <a:lstStyle/>
          <a:p>
            <a:r>
              <a:rPr lang="fr-FR" dirty="0">
                <a:solidFill>
                  <a:srgbClr val="FFCC00"/>
                </a:solidFill>
                <a:latin typeface="Arial Black" panose="020B0A04020102020204" pitchFamily="34" charset="0"/>
              </a:rPr>
              <a:t>Teambuilding : MISSION AGENTS SECRETS</a:t>
            </a:r>
          </a:p>
        </p:txBody>
      </p:sp>
      <p:sp>
        <p:nvSpPr>
          <p:cNvPr id="26" name="ZoneTexte 25">
            <a:extLst>
              <a:ext uri="{FF2B5EF4-FFF2-40B4-BE49-F238E27FC236}">
                <a16:creationId xmlns:a16="http://schemas.microsoft.com/office/drawing/2014/main" id="{C0837BBA-E6AA-5BA1-C0E9-BDEC0FBEF94D}"/>
              </a:ext>
            </a:extLst>
          </p:cNvPr>
          <p:cNvSpPr txBox="1"/>
          <p:nvPr/>
        </p:nvSpPr>
        <p:spPr>
          <a:xfrm>
            <a:off x="3188437" y="424927"/>
            <a:ext cx="7096805" cy="307777"/>
          </a:xfrm>
          <a:prstGeom prst="rect">
            <a:avLst/>
          </a:prstGeom>
          <a:noFill/>
        </p:spPr>
        <p:txBody>
          <a:bodyPr wrap="square" rtlCol="0">
            <a:spAutoFit/>
          </a:bodyPr>
          <a:lstStyle/>
          <a:p>
            <a:r>
              <a:rPr lang="fr-FR" sz="1400" b="1" dirty="0">
                <a:latin typeface="Arial Narrow" panose="020B0606020202030204" pitchFamily="34" charset="0"/>
              </a:rPr>
              <a:t>Le vif du sujet : L’ESPIO-TRAINING</a:t>
            </a:r>
          </a:p>
        </p:txBody>
      </p:sp>
      <p:sp>
        <p:nvSpPr>
          <p:cNvPr id="64" name="Organigramme : Connecteur page suivante 63">
            <a:extLst>
              <a:ext uri="{FF2B5EF4-FFF2-40B4-BE49-F238E27FC236}">
                <a16:creationId xmlns:a16="http://schemas.microsoft.com/office/drawing/2014/main" id="{366C08AD-BBA2-FE1A-C081-5FA100624299}"/>
              </a:ext>
            </a:extLst>
          </p:cNvPr>
          <p:cNvSpPr/>
          <p:nvPr/>
        </p:nvSpPr>
        <p:spPr>
          <a:xfrm rot="16200000">
            <a:off x="1171636" y="-1171637"/>
            <a:ext cx="901732" cy="3245006"/>
          </a:xfrm>
          <a:prstGeom prst="flowChartOffpageConnector">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5" name="ZoneTexte 64">
            <a:extLst>
              <a:ext uri="{FF2B5EF4-FFF2-40B4-BE49-F238E27FC236}">
                <a16:creationId xmlns:a16="http://schemas.microsoft.com/office/drawing/2014/main" id="{F4AD56FD-717D-0E91-530C-53D45FFAB8E8}"/>
              </a:ext>
            </a:extLst>
          </p:cNvPr>
          <p:cNvSpPr txBox="1"/>
          <p:nvPr/>
        </p:nvSpPr>
        <p:spPr>
          <a:xfrm>
            <a:off x="-179219" y="69961"/>
            <a:ext cx="2154410" cy="830997"/>
          </a:xfrm>
          <a:prstGeom prst="rect">
            <a:avLst/>
          </a:prstGeom>
          <a:noFill/>
        </p:spPr>
        <p:txBody>
          <a:bodyPr wrap="square" rtlCol="0">
            <a:spAutoFit/>
          </a:bodyPr>
          <a:lstStyle/>
          <a:p>
            <a:pPr algn="ctr"/>
            <a:r>
              <a:rPr lang="fr-FR" sz="2400" b="1" dirty="0">
                <a:latin typeface="Arial Narrow" panose="020B0606020202030204" pitchFamily="34" charset="0"/>
              </a:rPr>
              <a:t>Target </a:t>
            </a:r>
            <a:r>
              <a:rPr lang="fr-FR" sz="2400" b="1" dirty="0" err="1">
                <a:latin typeface="Arial Narrow" panose="020B0606020202030204" pitchFamily="34" charset="0"/>
              </a:rPr>
              <a:t>Shot</a:t>
            </a:r>
            <a:endParaRPr lang="fr-FR" sz="2400" b="1" dirty="0">
              <a:latin typeface="Arial Narrow" panose="020B0606020202030204" pitchFamily="34" charset="0"/>
            </a:endParaRPr>
          </a:p>
          <a:p>
            <a:r>
              <a:rPr lang="fr-FR" sz="2400" b="1" dirty="0">
                <a:solidFill>
                  <a:schemeClr val="bg1"/>
                </a:solidFill>
                <a:latin typeface="Arial Narrow" panose="020B0606020202030204" pitchFamily="34" charset="0"/>
              </a:rPr>
              <a:t>     </a:t>
            </a:r>
            <a:r>
              <a:rPr lang="fr-FR" sz="1400" b="1" dirty="0">
                <a:solidFill>
                  <a:schemeClr val="bg1"/>
                </a:solidFill>
                <a:latin typeface="Arial Narrow" panose="020B0606020202030204" pitchFamily="34" charset="0"/>
              </a:rPr>
              <a:t>Activité 4</a:t>
            </a:r>
            <a:endParaRPr lang="fr-FR" dirty="0">
              <a:solidFill>
                <a:schemeClr val="bg1"/>
              </a:solidFill>
              <a:latin typeface="Arial Narrow" panose="020B0606020202030204" pitchFamily="34" charset="0"/>
            </a:endParaRPr>
          </a:p>
        </p:txBody>
      </p:sp>
      <p:sp>
        <p:nvSpPr>
          <p:cNvPr id="2" name="Espace réservé du numéro de diapositive 1">
            <a:extLst>
              <a:ext uri="{FF2B5EF4-FFF2-40B4-BE49-F238E27FC236}">
                <a16:creationId xmlns:a16="http://schemas.microsoft.com/office/drawing/2014/main" id="{AA357D29-DA52-3C9B-C810-92969D56FDD2}"/>
              </a:ext>
            </a:extLst>
          </p:cNvPr>
          <p:cNvSpPr>
            <a:spLocks noGrp="1"/>
          </p:cNvSpPr>
          <p:nvPr>
            <p:ph type="sldNum" sz="quarter" idx="12"/>
          </p:nvPr>
        </p:nvSpPr>
        <p:spPr/>
        <p:txBody>
          <a:bodyPr/>
          <a:lstStyle/>
          <a:p>
            <a:fld id="{D1EF6AC7-1DA7-45C6-9838-D7A25B92C10C}" type="slidenum">
              <a:rPr lang="fr-FR" smtClean="0"/>
              <a:t>16</a:t>
            </a:fld>
            <a:endParaRPr lang="fr-FR"/>
          </a:p>
        </p:txBody>
      </p:sp>
      <p:sp>
        <p:nvSpPr>
          <p:cNvPr id="5" name="ZoneTexte 4">
            <a:extLst>
              <a:ext uri="{FF2B5EF4-FFF2-40B4-BE49-F238E27FC236}">
                <a16:creationId xmlns:a16="http://schemas.microsoft.com/office/drawing/2014/main" id="{A7AAB1E3-6533-A705-DB4F-7252F0D58D76}"/>
              </a:ext>
            </a:extLst>
          </p:cNvPr>
          <p:cNvSpPr txBox="1"/>
          <p:nvPr/>
        </p:nvSpPr>
        <p:spPr>
          <a:xfrm>
            <a:off x="7291294" y="6431190"/>
            <a:ext cx="3675600" cy="215444"/>
          </a:xfrm>
          <a:prstGeom prst="rect">
            <a:avLst/>
          </a:prstGeom>
          <a:noFill/>
        </p:spPr>
        <p:txBody>
          <a:bodyPr wrap="square" rtlCol="0">
            <a:spAutoFit/>
          </a:bodyPr>
          <a:lstStyle/>
          <a:p>
            <a:r>
              <a:rPr lang="fr-FR" sz="800" dirty="0">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www.mission-agents-secrets.com</a:t>
            </a:r>
            <a:r>
              <a:rPr lang="fr-FR" sz="800" dirty="0">
                <a:solidFill>
                  <a:schemeClr val="bg1"/>
                </a:solidFill>
                <a:latin typeface="Arial" panose="020B0604020202020204" pitchFamily="34" charset="0"/>
                <a:cs typeface="Arial" panose="020B0604020202020204" pitchFamily="34" charset="0"/>
              </a:rPr>
              <a:t> Présentation client – version moyenne 1.0</a:t>
            </a:r>
          </a:p>
        </p:txBody>
      </p:sp>
      <p:sp>
        <p:nvSpPr>
          <p:cNvPr id="16" name="ZoneTexte 15">
            <a:extLst>
              <a:ext uri="{FF2B5EF4-FFF2-40B4-BE49-F238E27FC236}">
                <a16:creationId xmlns:a16="http://schemas.microsoft.com/office/drawing/2014/main" id="{F43228AC-FA60-B748-79A8-4F295A6FAB50}"/>
              </a:ext>
            </a:extLst>
          </p:cNvPr>
          <p:cNvSpPr txBox="1"/>
          <p:nvPr/>
        </p:nvSpPr>
        <p:spPr>
          <a:xfrm>
            <a:off x="4101849" y="1654232"/>
            <a:ext cx="4922949" cy="1546577"/>
          </a:xfrm>
          <a:prstGeom prst="rect">
            <a:avLst/>
          </a:prstGeom>
          <a:noFill/>
          <a:ln>
            <a:solidFill>
              <a:srgbClr val="FFCC00"/>
            </a:solidFill>
          </a:ln>
        </p:spPr>
        <p:txBody>
          <a:bodyPr wrap="square" rtlCol="0">
            <a:spAutoFit/>
          </a:bodyPr>
          <a:lstStyle/>
          <a:p>
            <a:pPr algn="l"/>
            <a:r>
              <a:rPr lang="fr-FR" sz="1050" b="0" i="0" dirty="0">
                <a:effectLst/>
                <a:latin typeface="Arial" panose="020B0604020202020204" pitchFamily="34" charset="0"/>
                <a:cs typeface="Arial" panose="020B0604020202020204" pitchFamily="34" charset="0"/>
              </a:rPr>
              <a:t>Activité de tir sur cible silhouette de gangster, avec des types d'arme différents. Tout fonction comme des </a:t>
            </a:r>
            <a:r>
              <a:rPr lang="fr-FR" sz="1050" b="0" i="0" dirty="0" err="1">
                <a:effectLst/>
                <a:latin typeface="Arial" panose="020B0604020202020204" pitchFamily="34" charset="0"/>
                <a:cs typeface="Arial" panose="020B0604020202020204" pitchFamily="34" charset="0"/>
              </a:rPr>
              <a:t>airsoft</a:t>
            </a:r>
            <a:r>
              <a:rPr lang="fr-FR" sz="1050" b="0" i="0" dirty="0">
                <a:effectLst/>
                <a:latin typeface="Arial" panose="020B0604020202020204" pitchFamily="34" charset="0"/>
                <a:cs typeface="Arial" panose="020B0604020202020204" pitchFamily="34" charset="0"/>
              </a:rPr>
              <a:t>, autrement dit avec des petites billes </a:t>
            </a:r>
            <a:r>
              <a:rPr lang="fr-FR" sz="1050" b="0" i="0" dirty="0" err="1">
                <a:effectLst/>
                <a:latin typeface="Arial" panose="020B0604020202020204" pitchFamily="34" charset="0"/>
                <a:cs typeface="Arial" panose="020B0604020202020204" pitchFamily="34" charset="0"/>
              </a:rPr>
              <a:t>biodegradables</a:t>
            </a:r>
            <a:r>
              <a:rPr lang="fr-FR" sz="1050" b="0" i="0" dirty="0">
                <a:effectLst/>
                <a:latin typeface="Arial" panose="020B0604020202020204" pitchFamily="34" charset="0"/>
                <a:cs typeface="Arial" panose="020B0604020202020204" pitchFamily="34" charset="0"/>
              </a:rPr>
              <a:t>. la difficulté, c'est qu'il faut les trouver pour remplir le chargeur et donc s'augmenter les chances d'atteindre la cible.</a:t>
            </a:r>
          </a:p>
          <a:p>
            <a:pPr algn="l"/>
            <a:endParaRPr lang="fr-FR" sz="1050" b="0" i="0" dirty="0">
              <a:effectLst/>
              <a:latin typeface="Arial" panose="020B0604020202020204" pitchFamily="34" charset="0"/>
              <a:cs typeface="Arial" panose="020B0604020202020204" pitchFamily="34" charset="0"/>
            </a:endParaRPr>
          </a:p>
          <a:p>
            <a:pPr algn="l"/>
            <a:r>
              <a:rPr lang="fr-FR" sz="1050" b="0" i="0" dirty="0">
                <a:effectLst/>
                <a:latin typeface="Arial" panose="020B0604020202020204" pitchFamily="34" charset="0"/>
                <a:cs typeface="Arial" panose="020B0604020202020204" pitchFamily="34" charset="0"/>
              </a:rPr>
              <a:t>Les billes sont dispersées dans des boites Mystère. Trier les fausses des vraies. Il y a besoin de communication dans cette épreuves. répartition des tâches oblige, même si la prestation est monter pour que tout le monde puisse s'essayer au tir</a:t>
            </a:r>
          </a:p>
        </p:txBody>
      </p:sp>
      <p:sp>
        <p:nvSpPr>
          <p:cNvPr id="3" name="Rectangle 2">
            <a:extLst>
              <a:ext uri="{FF2B5EF4-FFF2-40B4-BE49-F238E27FC236}">
                <a16:creationId xmlns:a16="http://schemas.microsoft.com/office/drawing/2014/main" id="{2E88C8D9-007B-CE09-5D11-9140B33207C5}"/>
              </a:ext>
            </a:extLst>
          </p:cNvPr>
          <p:cNvSpPr/>
          <p:nvPr/>
        </p:nvSpPr>
        <p:spPr>
          <a:xfrm>
            <a:off x="0" y="4929172"/>
            <a:ext cx="12192000" cy="1384931"/>
          </a:xfrm>
          <a:prstGeom prst="rect">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a:extLst>
              <a:ext uri="{FF2B5EF4-FFF2-40B4-BE49-F238E27FC236}">
                <a16:creationId xmlns:a16="http://schemas.microsoft.com/office/drawing/2014/main" id="{05882CC7-9FE1-C14D-B16F-42B2058061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0703" y="1191129"/>
            <a:ext cx="3532653" cy="2641810"/>
          </a:xfrm>
          <a:prstGeom prst="rect">
            <a:avLst/>
          </a:prstGeom>
        </p:spPr>
      </p:pic>
      <p:pic>
        <p:nvPicPr>
          <p:cNvPr id="9" name="Image 8">
            <a:extLst>
              <a:ext uri="{FF2B5EF4-FFF2-40B4-BE49-F238E27FC236}">
                <a16:creationId xmlns:a16="http://schemas.microsoft.com/office/drawing/2014/main" id="{42DB596F-6333-254F-A456-697CAD97DA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7326" y="4003288"/>
            <a:ext cx="2834650" cy="2119826"/>
          </a:xfrm>
          <a:prstGeom prst="rect">
            <a:avLst/>
          </a:prstGeom>
        </p:spPr>
      </p:pic>
      <p:pic>
        <p:nvPicPr>
          <p:cNvPr id="12" name="Image 11">
            <a:extLst>
              <a:ext uri="{FF2B5EF4-FFF2-40B4-BE49-F238E27FC236}">
                <a16:creationId xmlns:a16="http://schemas.microsoft.com/office/drawing/2014/main" id="{C0FE7079-266F-8D49-BB59-C8D164EAEE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53980" y="4003288"/>
            <a:ext cx="2834651" cy="2119826"/>
          </a:xfrm>
          <a:prstGeom prst="rect">
            <a:avLst/>
          </a:prstGeom>
        </p:spPr>
      </p:pic>
      <p:pic>
        <p:nvPicPr>
          <p:cNvPr id="17" name="Image 16">
            <a:extLst>
              <a:ext uri="{FF2B5EF4-FFF2-40B4-BE49-F238E27FC236}">
                <a16:creationId xmlns:a16="http://schemas.microsoft.com/office/drawing/2014/main" id="{B1CE6105-9DAC-1043-A51D-28AD59E7208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90636" y="4003288"/>
            <a:ext cx="2863741" cy="2141581"/>
          </a:xfrm>
          <a:prstGeom prst="rect">
            <a:avLst/>
          </a:prstGeom>
        </p:spPr>
      </p:pic>
      <p:pic>
        <p:nvPicPr>
          <p:cNvPr id="21" name="Image 20">
            <a:extLst>
              <a:ext uri="{FF2B5EF4-FFF2-40B4-BE49-F238E27FC236}">
                <a16:creationId xmlns:a16="http://schemas.microsoft.com/office/drawing/2014/main" id="{12F3E132-AD38-9F42-929B-7EB60902877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32280" y="4003289"/>
            <a:ext cx="2863741" cy="2141580"/>
          </a:xfrm>
          <a:prstGeom prst="rect">
            <a:avLst/>
          </a:prstGeom>
        </p:spPr>
      </p:pic>
    </p:spTree>
    <p:extLst>
      <p:ext uri="{BB962C8B-B14F-4D97-AF65-F5344CB8AC3E}">
        <p14:creationId xmlns:p14="http://schemas.microsoft.com/office/powerpoint/2010/main" val="3113002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 26">
            <a:extLst>
              <a:ext uri="{FF2B5EF4-FFF2-40B4-BE49-F238E27FC236}">
                <a16:creationId xmlns:a16="http://schemas.microsoft.com/office/drawing/2014/main" id="{B6FC7718-A254-811C-FC10-6FA661AAC6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204080">
            <a:off x="4957157" y="-213700"/>
            <a:ext cx="7128466" cy="7128466"/>
          </a:xfrm>
          <a:prstGeom prst="rect">
            <a:avLst/>
          </a:prstGeom>
        </p:spPr>
      </p:pic>
      <p:sp>
        <p:nvSpPr>
          <p:cNvPr id="22" name="Rectangle 21">
            <a:extLst>
              <a:ext uri="{FF2B5EF4-FFF2-40B4-BE49-F238E27FC236}">
                <a16:creationId xmlns:a16="http://schemas.microsoft.com/office/drawing/2014/main" id="{9B012D1F-2829-FFC7-510F-25A7709EEAAE}"/>
              </a:ext>
            </a:extLst>
          </p:cNvPr>
          <p:cNvSpPr/>
          <p:nvPr/>
        </p:nvSpPr>
        <p:spPr>
          <a:xfrm>
            <a:off x="0" y="0"/>
            <a:ext cx="12192000" cy="6858000"/>
          </a:xfrm>
          <a:prstGeom prst="rect">
            <a:avLst/>
          </a:prstGeom>
          <a:solidFill>
            <a:srgbClr val="FFFFFF">
              <a:alpha val="94902"/>
            </a:srgb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endParaRPr lang="fr-FR"/>
          </a:p>
        </p:txBody>
      </p:sp>
      <p:pic>
        <p:nvPicPr>
          <p:cNvPr id="11" name="Image 10">
            <a:extLst>
              <a:ext uri="{FF2B5EF4-FFF2-40B4-BE49-F238E27FC236}">
                <a16:creationId xmlns:a16="http://schemas.microsoft.com/office/drawing/2014/main" id="{5A137180-5641-267F-80A2-841602BCCD45}"/>
              </a:ext>
            </a:extLst>
          </p:cNvPr>
          <p:cNvPicPr>
            <a:picLocks noChangeAspect="1"/>
          </p:cNvPicPr>
          <p:nvPr/>
        </p:nvPicPr>
        <p:blipFill rotWithShape="1">
          <a:blip r:embed="rId3">
            <a:extLst>
              <a:ext uri="{28A0092B-C50C-407E-A947-70E740481C1C}">
                <a14:useLocalDpi xmlns:a14="http://schemas.microsoft.com/office/drawing/2010/main" val="0"/>
              </a:ext>
            </a:extLst>
          </a:blip>
          <a:srcRect t="44652" b="48584"/>
          <a:stretch/>
        </p:blipFill>
        <p:spPr>
          <a:xfrm>
            <a:off x="0" y="6314104"/>
            <a:ext cx="12192000" cy="549871"/>
          </a:xfrm>
          <a:prstGeom prst="rect">
            <a:avLst/>
          </a:prstGeom>
        </p:spPr>
      </p:pic>
      <p:pic>
        <p:nvPicPr>
          <p:cNvPr id="15" name="Image 14">
            <a:extLst>
              <a:ext uri="{FF2B5EF4-FFF2-40B4-BE49-F238E27FC236}">
                <a16:creationId xmlns:a16="http://schemas.microsoft.com/office/drawing/2014/main" id="{62A7E63B-62FB-CB57-D98C-6FF846B6CA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2605" y="129084"/>
            <a:ext cx="2456077" cy="614019"/>
          </a:xfrm>
          <a:prstGeom prst="rect">
            <a:avLst/>
          </a:prstGeom>
        </p:spPr>
      </p:pic>
      <p:sp>
        <p:nvSpPr>
          <p:cNvPr id="19" name="ZoneTexte 18">
            <a:extLst>
              <a:ext uri="{FF2B5EF4-FFF2-40B4-BE49-F238E27FC236}">
                <a16:creationId xmlns:a16="http://schemas.microsoft.com/office/drawing/2014/main" id="{FA820595-72BD-4A52-3385-8A5C7A0CB0AA}"/>
              </a:ext>
            </a:extLst>
          </p:cNvPr>
          <p:cNvSpPr txBox="1"/>
          <p:nvPr/>
        </p:nvSpPr>
        <p:spPr>
          <a:xfrm>
            <a:off x="3188438" y="141194"/>
            <a:ext cx="7106025" cy="369332"/>
          </a:xfrm>
          <a:prstGeom prst="rect">
            <a:avLst/>
          </a:prstGeom>
          <a:noFill/>
        </p:spPr>
        <p:txBody>
          <a:bodyPr wrap="square" rtlCol="0">
            <a:spAutoFit/>
          </a:bodyPr>
          <a:lstStyle/>
          <a:p>
            <a:r>
              <a:rPr lang="fr-FR" dirty="0">
                <a:solidFill>
                  <a:srgbClr val="FFCC00"/>
                </a:solidFill>
                <a:latin typeface="Arial Black" panose="020B0A04020102020204" pitchFamily="34" charset="0"/>
              </a:rPr>
              <a:t>Teambuilding : MISSION AGENTS SECRETS</a:t>
            </a:r>
          </a:p>
        </p:txBody>
      </p:sp>
      <p:sp>
        <p:nvSpPr>
          <p:cNvPr id="26" name="ZoneTexte 25">
            <a:extLst>
              <a:ext uri="{FF2B5EF4-FFF2-40B4-BE49-F238E27FC236}">
                <a16:creationId xmlns:a16="http://schemas.microsoft.com/office/drawing/2014/main" id="{C0837BBA-E6AA-5BA1-C0E9-BDEC0FBEF94D}"/>
              </a:ext>
            </a:extLst>
          </p:cNvPr>
          <p:cNvSpPr txBox="1"/>
          <p:nvPr/>
        </p:nvSpPr>
        <p:spPr>
          <a:xfrm>
            <a:off x="3188437" y="424927"/>
            <a:ext cx="7096805" cy="307777"/>
          </a:xfrm>
          <a:prstGeom prst="rect">
            <a:avLst/>
          </a:prstGeom>
          <a:noFill/>
        </p:spPr>
        <p:txBody>
          <a:bodyPr wrap="square" rtlCol="0">
            <a:spAutoFit/>
          </a:bodyPr>
          <a:lstStyle/>
          <a:p>
            <a:r>
              <a:rPr lang="fr-FR" sz="1400" b="1" dirty="0">
                <a:latin typeface="Arial Narrow" panose="020B0606020202030204" pitchFamily="34" charset="0"/>
              </a:rPr>
              <a:t>Le vif du sujet : L’ESPIO-TRAINING</a:t>
            </a:r>
          </a:p>
        </p:txBody>
      </p:sp>
      <p:sp>
        <p:nvSpPr>
          <p:cNvPr id="64" name="Organigramme : Connecteur page suivante 63">
            <a:extLst>
              <a:ext uri="{FF2B5EF4-FFF2-40B4-BE49-F238E27FC236}">
                <a16:creationId xmlns:a16="http://schemas.microsoft.com/office/drawing/2014/main" id="{366C08AD-BBA2-FE1A-C081-5FA100624299}"/>
              </a:ext>
            </a:extLst>
          </p:cNvPr>
          <p:cNvSpPr/>
          <p:nvPr/>
        </p:nvSpPr>
        <p:spPr>
          <a:xfrm rot="16200000">
            <a:off x="1171636" y="-1171637"/>
            <a:ext cx="901732" cy="3245006"/>
          </a:xfrm>
          <a:prstGeom prst="flowChartOffpageConnector">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5" name="ZoneTexte 64">
            <a:extLst>
              <a:ext uri="{FF2B5EF4-FFF2-40B4-BE49-F238E27FC236}">
                <a16:creationId xmlns:a16="http://schemas.microsoft.com/office/drawing/2014/main" id="{F4AD56FD-717D-0E91-530C-53D45FFAB8E8}"/>
              </a:ext>
            </a:extLst>
          </p:cNvPr>
          <p:cNvSpPr txBox="1"/>
          <p:nvPr/>
        </p:nvSpPr>
        <p:spPr>
          <a:xfrm>
            <a:off x="-179219" y="69961"/>
            <a:ext cx="2154410" cy="830997"/>
          </a:xfrm>
          <a:prstGeom prst="rect">
            <a:avLst/>
          </a:prstGeom>
          <a:noFill/>
        </p:spPr>
        <p:txBody>
          <a:bodyPr wrap="square" rtlCol="0">
            <a:spAutoFit/>
          </a:bodyPr>
          <a:lstStyle/>
          <a:p>
            <a:pPr algn="ctr"/>
            <a:r>
              <a:rPr lang="fr-FR" sz="2400" b="1" dirty="0">
                <a:latin typeface="Arial Narrow" panose="020B0606020202030204" pitchFamily="34" charset="0"/>
              </a:rPr>
              <a:t>Lock Point</a:t>
            </a:r>
          </a:p>
          <a:p>
            <a:r>
              <a:rPr lang="fr-FR" sz="2400" b="1" dirty="0">
                <a:solidFill>
                  <a:schemeClr val="bg1"/>
                </a:solidFill>
                <a:latin typeface="Arial Narrow" panose="020B0606020202030204" pitchFamily="34" charset="0"/>
              </a:rPr>
              <a:t>     </a:t>
            </a:r>
            <a:r>
              <a:rPr lang="fr-FR" sz="1400" b="1" dirty="0">
                <a:solidFill>
                  <a:schemeClr val="bg1"/>
                </a:solidFill>
                <a:latin typeface="Arial Narrow" panose="020B0606020202030204" pitchFamily="34" charset="0"/>
              </a:rPr>
              <a:t>Activité 5</a:t>
            </a:r>
            <a:endParaRPr lang="fr-FR" dirty="0">
              <a:solidFill>
                <a:schemeClr val="bg1"/>
              </a:solidFill>
              <a:latin typeface="Arial Narrow" panose="020B0606020202030204" pitchFamily="34" charset="0"/>
            </a:endParaRPr>
          </a:p>
        </p:txBody>
      </p:sp>
      <p:sp>
        <p:nvSpPr>
          <p:cNvPr id="2" name="Espace réservé du numéro de diapositive 1">
            <a:extLst>
              <a:ext uri="{FF2B5EF4-FFF2-40B4-BE49-F238E27FC236}">
                <a16:creationId xmlns:a16="http://schemas.microsoft.com/office/drawing/2014/main" id="{AA357D29-DA52-3C9B-C810-92969D56FDD2}"/>
              </a:ext>
            </a:extLst>
          </p:cNvPr>
          <p:cNvSpPr>
            <a:spLocks noGrp="1"/>
          </p:cNvSpPr>
          <p:nvPr>
            <p:ph type="sldNum" sz="quarter" idx="12"/>
          </p:nvPr>
        </p:nvSpPr>
        <p:spPr/>
        <p:txBody>
          <a:bodyPr/>
          <a:lstStyle/>
          <a:p>
            <a:fld id="{D1EF6AC7-1DA7-45C6-9838-D7A25B92C10C}" type="slidenum">
              <a:rPr lang="fr-FR" smtClean="0"/>
              <a:t>17</a:t>
            </a:fld>
            <a:endParaRPr lang="fr-FR"/>
          </a:p>
        </p:txBody>
      </p:sp>
      <p:sp>
        <p:nvSpPr>
          <p:cNvPr id="5" name="ZoneTexte 4">
            <a:extLst>
              <a:ext uri="{FF2B5EF4-FFF2-40B4-BE49-F238E27FC236}">
                <a16:creationId xmlns:a16="http://schemas.microsoft.com/office/drawing/2014/main" id="{A7AAB1E3-6533-A705-DB4F-7252F0D58D76}"/>
              </a:ext>
            </a:extLst>
          </p:cNvPr>
          <p:cNvSpPr txBox="1"/>
          <p:nvPr/>
        </p:nvSpPr>
        <p:spPr>
          <a:xfrm>
            <a:off x="7291294" y="6431190"/>
            <a:ext cx="3675600" cy="215444"/>
          </a:xfrm>
          <a:prstGeom prst="rect">
            <a:avLst/>
          </a:prstGeom>
          <a:noFill/>
        </p:spPr>
        <p:txBody>
          <a:bodyPr wrap="square" rtlCol="0">
            <a:spAutoFit/>
          </a:bodyPr>
          <a:lstStyle/>
          <a:p>
            <a:r>
              <a:rPr lang="fr-FR" sz="800" dirty="0">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www.mission-agents-secrets.com</a:t>
            </a:r>
            <a:r>
              <a:rPr lang="fr-FR" sz="800" dirty="0">
                <a:solidFill>
                  <a:schemeClr val="bg1"/>
                </a:solidFill>
                <a:latin typeface="Arial" panose="020B0604020202020204" pitchFamily="34" charset="0"/>
                <a:cs typeface="Arial" panose="020B0604020202020204" pitchFamily="34" charset="0"/>
              </a:rPr>
              <a:t> Présentation client – version moyenne 1.0</a:t>
            </a:r>
          </a:p>
        </p:txBody>
      </p:sp>
      <p:sp>
        <p:nvSpPr>
          <p:cNvPr id="16" name="ZoneTexte 15">
            <a:extLst>
              <a:ext uri="{FF2B5EF4-FFF2-40B4-BE49-F238E27FC236}">
                <a16:creationId xmlns:a16="http://schemas.microsoft.com/office/drawing/2014/main" id="{F43228AC-FA60-B748-79A8-4F295A6FAB50}"/>
              </a:ext>
            </a:extLst>
          </p:cNvPr>
          <p:cNvSpPr txBox="1"/>
          <p:nvPr/>
        </p:nvSpPr>
        <p:spPr>
          <a:xfrm>
            <a:off x="4101849" y="1654232"/>
            <a:ext cx="4922949" cy="1546577"/>
          </a:xfrm>
          <a:prstGeom prst="rect">
            <a:avLst/>
          </a:prstGeom>
          <a:noFill/>
          <a:ln>
            <a:solidFill>
              <a:srgbClr val="FFCC00"/>
            </a:solidFill>
          </a:ln>
        </p:spPr>
        <p:txBody>
          <a:bodyPr wrap="square" rtlCol="0">
            <a:spAutoFit/>
          </a:bodyPr>
          <a:lstStyle/>
          <a:p>
            <a:pPr algn="l"/>
            <a:r>
              <a:rPr lang="fr-FR" sz="1050" b="0" i="0" dirty="0">
                <a:effectLst/>
                <a:latin typeface="Arial" panose="020B0604020202020204" pitchFamily="34" charset="0"/>
                <a:cs typeface="Arial" panose="020B0604020202020204" pitchFamily="34" charset="0"/>
              </a:rPr>
              <a:t>Réflexion et stratégie indispensable sur cette animation. En effet, les participants veulent aller vite mais il faut plutôt se concentrer, aller doucement, pour faire les chose bien ET du premier coup !</a:t>
            </a:r>
          </a:p>
          <a:p>
            <a:pPr algn="l"/>
            <a:endParaRPr lang="fr-FR" sz="1050" b="0" i="0" dirty="0">
              <a:effectLst/>
              <a:latin typeface="Arial" panose="020B0604020202020204" pitchFamily="34" charset="0"/>
              <a:cs typeface="Arial" panose="020B0604020202020204" pitchFamily="34" charset="0"/>
            </a:endParaRPr>
          </a:p>
          <a:p>
            <a:pPr algn="l"/>
            <a:r>
              <a:rPr lang="fr-FR" sz="1050" b="0" i="0" dirty="0">
                <a:effectLst/>
                <a:latin typeface="Arial" panose="020B0604020202020204" pitchFamily="34" charset="0"/>
                <a:cs typeface="Arial" panose="020B0604020202020204" pitchFamily="34" charset="0"/>
              </a:rPr>
              <a:t>Récupérez le buggys téléguidés pour parcourir le labyrinthe sous les conseils de votre team. Un aimant sous la voiture vous permet de récupérer les clés du coffre à clés. Dépêchez-vous, il faut réussir à ouvrir tous les cadenas pour avoir accès à l'épreuve suivante, le plateau équilibre des masses. Il faut être minutieux pour relever cette mission !</a:t>
            </a:r>
          </a:p>
        </p:txBody>
      </p:sp>
      <p:sp>
        <p:nvSpPr>
          <p:cNvPr id="3" name="Rectangle 2">
            <a:extLst>
              <a:ext uri="{FF2B5EF4-FFF2-40B4-BE49-F238E27FC236}">
                <a16:creationId xmlns:a16="http://schemas.microsoft.com/office/drawing/2014/main" id="{2E88C8D9-007B-CE09-5D11-9140B33207C5}"/>
              </a:ext>
            </a:extLst>
          </p:cNvPr>
          <p:cNvSpPr/>
          <p:nvPr/>
        </p:nvSpPr>
        <p:spPr>
          <a:xfrm>
            <a:off x="0" y="4929172"/>
            <a:ext cx="12192000" cy="1384931"/>
          </a:xfrm>
          <a:prstGeom prst="rect">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1B85C6B6-106A-9046-99A1-B105AD202C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7326" y="1042152"/>
            <a:ext cx="3785962" cy="2831241"/>
          </a:xfrm>
          <a:prstGeom prst="rect">
            <a:avLst/>
          </a:prstGeom>
        </p:spPr>
      </p:pic>
      <p:pic>
        <p:nvPicPr>
          <p:cNvPr id="10" name="Image 9">
            <a:extLst>
              <a:ext uri="{FF2B5EF4-FFF2-40B4-BE49-F238E27FC236}">
                <a16:creationId xmlns:a16="http://schemas.microsoft.com/office/drawing/2014/main" id="{601AA704-0B9D-8B4D-8F6F-243C3E6DD5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7326" y="3957207"/>
            <a:ext cx="2871562" cy="2147429"/>
          </a:xfrm>
          <a:prstGeom prst="rect">
            <a:avLst/>
          </a:prstGeom>
        </p:spPr>
      </p:pic>
      <p:pic>
        <p:nvPicPr>
          <p:cNvPr id="14" name="Image 13">
            <a:extLst>
              <a:ext uri="{FF2B5EF4-FFF2-40B4-BE49-F238E27FC236}">
                <a16:creationId xmlns:a16="http://schemas.microsoft.com/office/drawing/2014/main" id="{F5462F2B-1D7C-AD43-812A-17F41BE21EE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88437" y="3957207"/>
            <a:ext cx="2907563" cy="2174351"/>
          </a:xfrm>
          <a:prstGeom prst="rect">
            <a:avLst/>
          </a:prstGeom>
        </p:spPr>
      </p:pic>
      <p:pic>
        <p:nvPicPr>
          <p:cNvPr id="20" name="Image 19">
            <a:extLst>
              <a:ext uri="{FF2B5EF4-FFF2-40B4-BE49-F238E27FC236}">
                <a16:creationId xmlns:a16="http://schemas.microsoft.com/office/drawing/2014/main" id="{C7F47900-C551-B04E-AAAC-00C5FC11D7E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94561" y="3948847"/>
            <a:ext cx="2907563" cy="2174351"/>
          </a:xfrm>
          <a:prstGeom prst="rect">
            <a:avLst/>
          </a:prstGeom>
        </p:spPr>
      </p:pic>
      <p:pic>
        <p:nvPicPr>
          <p:cNvPr id="24" name="Image 23">
            <a:extLst>
              <a:ext uri="{FF2B5EF4-FFF2-40B4-BE49-F238E27FC236}">
                <a16:creationId xmlns:a16="http://schemas.microsoft.com/office/drawing/2014/main" id="{495DDEDE-D751-9143-A5CF-F9A97B564C2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09838" y="3945518"/>
            <a:ext cx="2914700" cy="2179688"/>
          </a:xfrm>
          <a:prstGeom prst="rect">
            <a:avLst/>
          </a:prstGeom>
        </p:spPr>
      </p:pic>
    </p:spTree>
    <p:extLst>
      <p:ext uri="{BB962C8B-B14F-4D97-AF65-F5344CB8AC3E}">
        <p14:creationId xmlns:p14="http://schemas.microsoft.com/office/powerpoint/2010/main" val="16425061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 26">
            <a:extLst>
              <a:ext uri="{FF2B5EF4-FFF2-40B4-BE49-F238E27FC236}">
                <a16:creationId xmlns:a16="http://schemas.microsoft.com/office/drawing/2014/main" id="{B6FC7718-A254-811C-FC10-6FA661AAC6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204080">
            <a:off x="4957157" y="-213700"/>
            <a:ext cx="7128466" cy="7128466"/>
          </a:xfrm>
          <a:prstGeom prst="rect">
            <a:avLst/>
          </a:prstGeom>
        </p:spPr>
      </p:pic>
      <p:sp>
        <p:nvSpPr>
          <p:cNvPr id="22" name="Rectangle 21">
            <a:extLst>
              <a:ext uri="{FF2B5EF4-FFF2-40B4-BE49-F238E27FC236}">
                <a16:creationId xmlns:a16="http://schemas.microsoft.com/office/drawing/2014/main" id="{9B012D1F-2829-FFC7-510F-25A7709EEAAE}"/>
              </a:ext>
            </a:extLst>
          </p:cNvPr>
          <p:cNvSpPr/>
          <p:nvPr/>
        </p:nvSpPr>
        <p:spPr>
          <a:xfrm>
            <a:off x="0" y="0"/>
            <a:ext cx="12192000" cy="6858000"/>
          </a:xfrm>
          <a:prstGeom prst="rect">
            <a:avLst/>
          </a:prstGeom>
          <a:solidFill>
            <a:srgbClr val="FFFFFF">
              <a:alpha val="94902"/>
            </a:srgb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endParaRPr lang="fr-FR"/>
          </a:p>
        </p:txBody>
      </p:sp>
      <p:pic>
        <p:nvPicPr>
          <p:cNvPr id="11" name="Image 10">
            <a:extLst>
              <a:ext uri="{FF2B5EF4-FFF2-40B4-BE49-F238E27FC236}">
                <a16:creationId xmlns:a16="http://schemas.microsoft.com/office/drawing/2014/main" id="{5A137180-5641-267F-80A2-841602BCCD45}"/>
              </a:ext>
            </a:extLst>
          </p:cNvPr>
          <p:cNvPicPr>
            <a:picLocks noChangeAspect="1"/>
          </p:cNvPicPr>
          <p:nvPr/>
        </p:nvPicPr>
        <p:blipFill rotWithShape="1">
          <a:blip r:embed="rId3">
            <a:extLst>
              <a:ext uri="{28A0092B-C50C-407E-A947-70E740481C1C}">
                <a14:useLocalDpi xmlns:a14="http://schemas.microsoft.com/office/drawing/2010/main" val="0"/>
              </a:ext>
            </a:extLst>
          </a:blip>
          <a:srcRect t="44652" b="48584"/>
          <a:stretch/>
        </p:blipFill>
        <p:spPr>
          <a:xfrm>
            <a:off x="0" y="6314104"/>
            <a:ext cx="12192000" cy="549871"/>
          </a:xfrm>
          <a:prstGeom prst="rect">
            <a:avLst/>
          </a:prstGeom>
        </p:spPr>
      </p:pic>
      <p:pic>
        <p:nvPicPr>
          <p:cNvPr id="15" name="Image 14">
            <a:extLst>
              <a:ext uri="{FF2B5EF4-FFF2-40B4-BE49-F238E27FC236}">
                <a16:creationId xmlns:a16="http://schemas.microsoft.com/office/drawing/2014/main" id="{62A7E63B-62FB-CB57-D98C-6FF846B6CA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2605" y="129084"/>
            <a:ext cx="2456077" cy="614019"/>
          </a:xfrm>
          <a:prstGeom prst="rect">
            <a:avLst/>
          </a:prstGeom>
        </p:spPr>
      </p:pic>
      <p:sp>
        <p:nvSpPr>
          <p:cNvPr id="19" name="ZoneTexte 18">
            <a:extLst>
              <a:ext uri="{FF2B5EF4-FFF2-40B4-BE49-F238E27FC236}">
                <a16:creationId xmlns:a16="http://schemas.microsoft.com/office/drawing/2014/main" id="{FA820595-72BD-4A52-3385-8A5C7A0CB0AA}"/>
              </a:ext>
            </a:extLst>
          </p:cNvPr>
          <p:cNvSpPr txBox="1"/>
          <p:nvPr/>
        </p:nvSpPr>
        <p:spPr>
          <a:xfrm>
            <a:off x="3188438" y="141194"/>
            <a:ext cx="7106025" cy="369332"/>
          </a:xfrm>
          <a:prstGeom prst="rect">
            <a:avLst/>
          </a:prstGeom>
          <a:noFill/>
        </p:spPr>
        <p:txBody>
          <a:bodyPr wrap="square" rtlCol="0">
            <a:spAutoFit/>
          </a:bodyPr>
          <a:lstStyle/>
          <a:p>
            <a:r>
              <a:rPr lang="fr-FR" dirty="0">
                <a:solidFill>
                  <a:srgbClr val="FFCC00"/>
                </a:solidFill>
                <a:latin typeface="Arial Black" panose="020B0A04020102020204" pitchFamily="34" charset="0"/>
              </a:rPr>
              <a:t>Teambuilding : MISSION AGENTS SECRETS</a:t>
            </a:r>
          </a:p>
        </p:txBody>
      </p:sp>
      <p:sp>
        <p:nvSpPr>
          <p:cNvPr id="26" name="ZoneTexte 25">
            <a:extLst>
              <a:ext uri="{FF2B5EF4-FFF2-40B4-BE49-F238E27FC236}">
                <a16:creationId xmlns:a16="http://schemas.microsoft.com/office/drawing/2014/main" id="{C0837BBA-E6AA-5BA1-C0E9-BDEC0FBEF94D}"/>
              </a:ext>
            </a:extLst>
          </p:cNvPr>
          <p:cNvSpPr txBox="1"/>
          <p:nvPr/>
        </p:nvSpPr>
        <p:spPr>
          <a:xfrm>
            <a:off x="3188437" y="424927"/>
            <a:ext cx="7096805" cy="307777"/>
          </a:xfrm>
          <a:prstGeom prst="rect">
            <a:avLst/>
          </a:prstGeom>
          <a:noFill/>
        </p:spPr>
        <p:txBody>
          <a:bodyPr wrap="square" rtlCol="0">
            <a:spAutoFit/>
          </a:bodyPr>
          <a:lstStyle/>
          <a:p>
            <a:r>
              <a:rPr lang="fr-FR" sz="1400" b="1" dirty="0">
                <a:latin typeface="Arial Narrow" panose="020B0606020202030204" pitchFamily="34" charset="0"/>
              </a:rPr>
              <a:t>Le vif du sujet : L’ESPIO-TRAINING</a:t>
            </a:r>
          </a:p>
        </p:txBody>
      </p:sp>
      <p:sp>
        <p:nvSpPr>
          <p:cNvPr id="64" name="Organigramme : Connecteur page suivante 63">
            <a:extLst>
              <a:ext uri="{FF2B5EF4-FFF2-40B4-BE49-F238E27FC236}">
                <a16:creationId xmlns:a16="http://schemas.microsoft.com/office/drawing/2014/main" id="{366C08AD-BBA2-FE1A-C081-5FA100624299}"/>
              </a:ext>
            </a:extLst>
          </p:cNvPr>
          <p:cNvSpPr/>
          <p:nvPr/>
        </p:nvSpPr>
        <p:spPr>
          <a:xfrm rot="16200000">
            <a:off x="1171636" y="-1171637"/>
            <a:ext cx="901732" cy="3245006"/>
          </a:xfrm>
          <a:prstGeom prst="flowChartOffpageConnector">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5" name="ZoneTexte 64">
            <a:extLst>
              <a:ext uri="{FF2B5EF4-FFF2-40B4-BE49-F238E27FC236}">
                <a16:creationId xmlns:a16="http://schemas.microsoft.com/office/drawing/2014/main" id="{F4AD56FD-717D-0E91-530C-53D45FFAB8E8}"/>
              </a:ext>
            </a:extLst>
          </p:cNvPr>
          <p:cNvSpPr txBox="1"/>
          <p:nvPr/>
        </p:nvSpPr>
        <p:spPr>
          <a:xfrm>
            <a:off x="-179219" y="69961"/>
            <a:ext cx="2154410" cy="830997"/>
          </a:xfrm>
          <a:prstGeom prst="rect">
            <a:avLst/>
          </a:prstGeom>
          <a:noFill/>
        </p:spPr>
        <p:txBody>
          <a:bodyPr wrap="square" rtlCol="0">
            <a:spAutoFit/>
          </a:bodyPr>
          <a:lstStyle/>
          <a:p>
            <a:pPr algn="ctr"/>
            <a:r>
              <a:rPr lang="fr-FR" sz="2400" b="1" dirty="0" err="1">
                <a:latin typeface="Arial Narrow" panose="020B0606020202030204" pitchFamily="34" charset="0"/>
              </a:rPr>
              <a:t>Timer</a:t>
            </a:r>
            <a:r>
              <a:rPr lang="fr-FR" sz="2400" b="1" dirty="0">
                <a:latin typeface="Arial Narrow" panose="020B0606020202030204" pitchFamily="34" charset="0"/>
              </a:rPr>
              <a:t> </a:t>
            </a:r>
            <a:r>
              <a:rPr lang="fr-FR" sz="2400" b="1" dirty="0" err="1">
                <a:latin typeface="Arial Narrow" panose="020B0606020202030204" pitchFamily="34" charset="0"/>
              </a:rPr>
              <a:t>Agility</a:t>
            </a:r>
            <a:endParaRPr lang="fr-FR" sz="2400" b="1" dirty="0">
              <a:latin typeface="Arial Narrow" panose="020B0606020202030204" pitchFamily="34" charset="0"/>
            </a:endParaRPr>
          </a:p>
          <a:p>
            <a:r>
              <a:rPr lang="fr-FR" sz="2400" b="1" dirty="0">
                <a:solidFill>
                  <a:schemeClr val="bg1"/>
                </a:solidFill>
                <a:latin typeface="Arial Narrow" panose="020B0606020202030204" pitchFamily="34" charset="0"/>
              </a:rPr>
              <a:t>    </a:t>
            </a:r>
            <a:r>
              <a:rPr lang="fr-FR" sz="1400" b="1" dirty="0">
                <a:solidFill>
                  <a:schemeClr val="bg1"/>
                </a:solidFill>
                <a:latin typeface="Arial Narrow" panose="020B0606020202030204" pitchFamily="34" charset="0"/>
              </a:rPr>
              <a:t>Activité 6</a:t>
            </a:r>
            <a:endParaRPr lang="fr-FR" dirty="0">
              <a:solidFill>
                <a:schemeClr val="bg1"/>
              </a:solidFill>
              <a:latin typeface="Arial Narrow" panose="020B0606020202030204" pitchFamily="34" charset="0"/>
            </a:endParaRPr>
          </a:p>
        </p:txBody>
      </p:sp>
      <p:sp>
        <p:nvSpPr>
          <p:cNvPr id="2" name="Espace réservé du numéro de diapositive 1">
            <a:extLst>
              <a:ext uri="{FF2B5EF4-FFF2-40B4-BE49-F238E27FC236}">
                <a16:creationId xmlns:a16="http://schemas.microsoft.com/office/drawing/2014/main" id="{AA357D29-DA52-3C9B-C810-92969D56FDD2}"/>
              </a:ext>
            </a:extLst>
          </p:cNvPr>
          <p:cNvSpPr>
            <a:spLocks noGrp="1"/>
          </p:cNvSpPr>
          <p:nvPr>
            <p:ph type="sldNum" sz="quarter" idx="12"/>
          </p:nvPr>
        </p:nvSpPr>
        <p:spPr/>
        <p:txBody>
          <a:bodyPr/>
          <a:lstStyle/>
          <a:p>
            <a:fld id="{D1EF6AC7-1DA7-45C6-9838-D7A25B92C10C}" type="slidenum">
              <a:rPr lang="fr-FR" smtClean="0"/>
              <a:t>18</a:t>
            </a:fld>
            <a:endParaRPr lang="fr-FR"/>
          </a:p>
        </p:txBody>
      </p:sp>
      <p:sp>
        <p:nvSpPr>
          <p:cNvPr id="5" name="ZoneTexte 4">
            <a:extLst>
              <a:ext uri="{FF2B5EF4-FFF2-40B4-BE49-F238E27FC236}">
                <a16:creationId xmlns:a16="http://schemas.microsoft.com/office/drawing/2014/main" id="{A7AAB1E3-6533-A705-DB4F-7252F0D58D76}"/>
              </a:ext>
            </a:extLst>
          </p:cNvPr>
          <p:cNvSpPr txBox="1"/>
          <p:nvPr/>
        </p:nvSpPr>
        <p:spPr>
          <a:xfrm>
            <a:off x="7291294" y="6431190"/>
            <a:ext cx="3675600" cy="215444"/>
          </a:xfrm>
          <a:prstGeom prst="rect">
            <a:avLst/>
          </a:prstGeom>
          <a:noFill/>
        </p:spPr>
        <p:txBody>
          <a:bodyPr wrap="square" rtlCol="0">
            <a:spAutoFit/>
          </a:bodyPr>
          <a:lstStyle/>
          <a:p>
            <a:r>
              <a:rPr lang="fr-FR" sz="800" dirty="0">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www.mission-agents-secrets.com</a:t>
            </a:r>
            <a:r>
              <a:rPr lang="fr-FR" sz="800" dirty="0">
                <a:solidFill>
                  <a:schemeClr val="bg1"/>
                </a:solidFill>
                <a:latin typeface="Arial" panose="020B0604020202020204" pitchFamily="34" charset="0"/>
                <a:cs typeface="Arial" panose="020B0604020202020204" pitchFamily="34" charset="0"/>
              </a:rPr>
              <a:t> Présentation client – version moyenne 1.0</a:t>
            </a:r>
          </a:p>
        </p:txBody>
      </p:sp>
      <p:sp>
        <p:nvSpPr>
          <p:cNvPr id="16" name="ZoneTexte 15">
            <a:extLst>
              <a:ext uri="{FF2B5EF4-FFF2-40B4-BE49-F238E27FC236}">
                <a16:creationId xmlns:a16="http://schemas.microsoft.com/office/drawing/2014/main" id="{F43228AC-FA60-B748-79A8-4F295A6FAB50}"/>
              </a:ext>
            </a:extLst>
          </p:cNvPr>
          <p:cNvSpPr txBox="1"/>
          <p:nvPr/>
        </p:nvSpPr>
        <p:spPr>
          <a:xfrm>
            <a:off x="4174129" y="1636686"/>
            <a:ext cx="4922949" cy="1546577"/>
          </a:xfrm>
          <a:prstGeom prst="rect">
            <a:avLst/>
          </a:prstGeom>
          <a:noFill/>
          <a:ln>
            <a:solidFill>
              <a:srgbClr val="FFCC00"/>
            </a:solidFill>
          </a:ln>
        </p:spPr>
        <p:txBody>
          <a:bodyPr wrap="square" rtlCol="0">
            <a:spAutoFit/>
          </a:bodyPr>
          <a:lstStyle/>
          <a:p>
            <a:pPr algn="l"/>
            <a:r>
              <a:rPr lang="fr-FR" sz="1050" b="0" i="0" dirty="0">
                <a:effectLst/>
                <a:latin typeface="Arial" panose="020B0604020202020204" pitchFamily="34" charset="0"/>
                <a:cs typeface="Arial" panose="020B0604020202020204" pitchFamily="34" charset="0"/>
              </a:rPr>
              <a:t>Réflexion et stratégie indispensable sur cette animation. En effet, les participants veulent aller vite mais il faut plutôt se concentrer, aller doucement, pour faire les chose bien ET du premier coup !</a:t>
            </a:r>
          </a:p>
          <a:p>
            <a:pPr algn="l"/>
            <a:endParaRPr lang="fr-FR" sz="1050" b="0" i="0" dirty="0">
              <a:effectLst/>
              <a:latin typeface="Arial" panose="020B0604020202020204" pitchFamily="34" charset="0"/>
              <a:cs typeface="Arial" panose="020B0604020202020204" pitchFamily="34" charset="0"/>
            </a:endParaRPr>
          </a:p>
          <a:p>
            <a:pPr algn="l"/>
            <a:r>
              <a:rPr lang="fr-FR" sz="1050" b="0" i="0" dirty="0">
                <a:effectLst/>
                <a:latin typeface="Arial" panose="020B0604020202020204" pitchFamily="34" charset="0"/>
                <a:cs typeface="Arial" panose="020B0604020202020204" pitchFamily="34" charset="0"/>
              </a:rPr>
              <a:t>Récupérez le buggys téléguidés pour parcourir le labyrinthe sous les conseils de votre team. Un aimant sous la voiture vous permet de récupérer les clés du coffre à clés. Dépêchez-vous, il faut réussir à ouvrir tous les cadenas pour avoir accès à l'épreuve suivante, le plateau équilibre des masses. Il faut être minutieux pour relever cette mission !</a:t>
            </a:r>
          </a:p>
        </p:txBody>
      </p:sp>
      <p:sp>
        <p:nvSpPr>
          <p:cNvPr id="3" name="Rectangle 2">
            <a:extLst>
              <a:ext uri="{FF2B5EF4-FFF2-40B4-BE49-F238E27FC236}">
                <a16:creationId xmlns:a16="http://schemas.microsoft.com/office/drawing/2014/main" id="{2E88C8D9-007B-CE09-5D11-9140B33207C5}"/>
              </a:ext>
            </a:extLst>
          </p:cNvPr>
          <p:cNvSpPr/>
          <p:nvPr/>
        </p:nvSpPr>
        <p:spPr>
          <a:xfrm>
            <a:off x="0" y="4929172"/>
            <a:ext cx="12192000" cy="1384931"/>
          </a:xfrm>
          <a:prstGeom prst="rect">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a:extLst>
              <a:ext uri="{FF2B5EF4-FFF2-40B4-BE49-F238E27FC236}">
                <a16:creationId xmlns:a16="http://schemas.microsoft.com/office/drawing/2014/main" id="{58BD00AE-886B-D548-A6A3-82D821D86E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7326" y="1064275"/>
            <a:ext cx="3822281" cy="2858401"/>
          </a:xfrm>
          <a:prstGeom prst="rect">
            <a:avLst/>
          </a:prstGeom>
        </p:spPr>
      </p:pic>
      <p:pic>
        <p:nvPicPr>
          <p:cNvPr id="9" name="Image 8">
            <a:extLst>
              <a:ext uri="{FF2B5EF4-FFF2-40B4-BE49-F238E27FC236}">
                <a16:creationId xmlns:a16="http://schemas.microsoft.com/office/drawing/2014/main" id="{0D4BEA15-8F90-1948-88A9-94F07CC29AB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7327" y="4091707"/>
            <a:ext cx="2726576" cy="2039004"/>
          </a:xfrm>
          <a:prstGeom prst="rect">
            <a:avLst/>
          </a:prstGeom>
        </p:spPr>
      </p:pic>
      <p:pic>
        <p:nvPicPr>
          <p:cNvPr id="13" name="Image 12">
            <a:extLst>
              <a:ext uri="{FF2B5EF4-FFF2-40B4-BE49-F238E27FC236}">
                <a16:creationId xmlns:a16="http://schemas.microsoft.com/office/drawing/2014/main" id="{D164D41A-C28F-F84B-AE55-C08C7EECBD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21104" y="4091705"/>
            <a:ext cx="2726576" cy="2039005"/>
          </a:xfrm>
          <a:prstGeom prst="rect">
            <a:avLst/>
          </a:prstGeom>
        </p:spPr>
      </p:pic>
      <p:pic>
        <p:nvPicPr>
          <p:cNvPr id="18" name="Image 17">
            <a:extLst>
              <a:ext uri="{FF2B5EF4-FFF2-40B4-BE49-F238E27FC236}">
                <a16:creationId xmlns:a16="http://schemas.microsoft.com/office/drawing/2014/main" id="{272293F2-393E-C24D-B081-9E6405B4B3B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24881" y="4105978"/>
            <a:ext cx="2726578" cy="2039006"/>
          </a:xfrm>
          <a:prstGeom prst="rect">
            <a:avLst/>
          </a:prstGeom>
        </p:spPr>
      </p:pic>
      <p:pic>
        <p:nvPicPr>
          <p:cNvPr id="23" name="Image 22">
            <a:extLst>
              <a:ext uri="{FF2B5EF4-FFF2-40B4-BE49-F238E27FC236}">
                <a16:creationId xmlns:a16="http://schemas.microsoft.com/office/drawing/2014/main" id="{D74A0DBB-7B7C-8249-9DC1-598F1F02B5F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32341" y="4091705"/>
            <a:ext cx="2750685" cy="2057034"/>
          </a:xfrm>
          <a:prstGeom prst="rect">
            <a:avLst/>
          </a:prstGeom>
        </p:spPr>
      </p:pic>
    </p:spTree>
    <p:extLst>
      <p:ext uri="{BB962C8B-B14F-4D97-AF65-F5344CB8AC3E}">
        <p14:creationId xmlns:p14="http://schemas.microsoft.com/office/powerpoint/2010/main" val="40973611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 26">
            <a:extLst>
              <a:ext uri="{FF2B5EF4-FFF2-40B4-BE49-F238E27FC236}">
                <a16:creationId xmlns:a16="http://schemas.microsoft.com/office/drawing/2014/main" id="{B6FC7718-A254-811C-FC10-6FA661AAC6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204080">
            <a:off x="4957157" y="-213700"/>
            <a:ext cx="7128466" cy="7128466"/>
          </a:xfrm>
          <a:prstGeom prst="rect">
            <a:avLst/>
          </a:prstGeom>
        </p:spPr>
      </p:pic>
      <p:sp>
        <p:nvSpPr>
          <p:cNvPr id="22" name="Rectangle 21">
            <a:extLst>
              <a:ext uri="{FF2B5EF4-FFF2-40B4-BE49-F238E27FC236}">
                <a16:creationId xmlns:a16="http://schemas.microsoft.com/office/drawing/2014/main" id="{9B012D1F-2829-FFC7-510F-25A7709EEAAE}"/>
              </a:ext>
            </a:extLst>
          </p:cNvPr>
          <p:cNvSpPr/>
          <p:nvPr/>
        </p:nvSpPr>
        <p:spPr>
          <a:xfrm>
            <a:off x="0" y="0"/>
            <a:ext cx="12192000" cy="6858000"/>
          </a:xfrm>
          <a:prstGeom prst="rect">
            <a:avLst/>
          </a:prstGeom>
          <a:solidFill>
            <a:srgbClr val="FFFFFF">
              <a:alpha val="94902"/>
            </a:srgb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endParaRPr lang="fr-FR"/>
          </a:p>
        </p:txBody>
      </p:sp>
      <p:pic>
        <p:nvPicPr>
          <p:cNvPr id="11" name="Image 10">
            <a:extLst>
              <a:ext uri="{FF2B5EF4-FFF2-40B4-BE49-F238E27FC236}">
                <a16:creationId xmlns:a16="http://schemas.microsoft.com/office/drawing/2014/main" id="{5A137180-5641-267F-80A2-841602BCCD45}"/>
              </a:ext>
            </a:extLst>
          </p:cNvPr>
          <p:cNvPicPr>
            <a:picLocks noChangeAspect="1"/>
          </p:cNvPicPr>
          <p:nvPr/>
        </p:nvPicPr>
        <p:blipFill rotWithShape="1">
          <a:blip r:embed="rId3">
            <a:extLst>
              <a:ext uri="{28A0092B-C50C-407E-A947-70E740481C1C}">
                <a14:useLocalDpi xmlns:a14="http://schemas.microsoft.com/office/drawing/2010/main" val="0"/>
              </a:ext>
            </a:extLst>
          </a:blip>
          <a:srcRect t="44652" b="48584"/>
          <a:stretch/>
        </p:blipFill>
        <p:spPr>
          <a:xfrm>
            <a:off x="0" y="6314104"/>
            <a:ext cx="12192000" cy="549871"/>
          </a:xfrm>
          <a:prstGeom prst="rect">
            <a:avLst/>
          </a:prstGeom>
        </p:spPr>
      </p:pic>
      <p:pic>
        <p:nvPicPr>
          <p:cNvPr id="15" name="Image 14">
            <a:extLst>
              <a:ext uri="{FF2B5EF4-FFF2-40B4-BE49-F238E27FC236}">
                <a16:creationId xmlns:a16="http://schemas.microsoft.com/office/drawing/2014/main" id="{62A7E63B-62FB-CB57-D98C-6FF846B6CA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2605" y="129084"/>
            <a:ext cx="2456077" cy="614019"/>
          </a:xfrm>
          <a:prstGeom prst="rect">
            <a:avLst/>
          </a:prstGeom>
        </p:spPr>
      </p:pic>
      <p:sp>
        <p:nvSpPr>
          <p:cNvPr id="19" name="ZoneTexte 18">
            <a:extLst>
              <a:ext uri="{FF2B5EF4-FFF2-40B4-BE49-F238E27FC236}">
                <a16:creationId xmlns:a16="http://schemas.microsoft.com/office/drawing/2014/main" id="{FA820595-72BD-4A52-3385-8A5C7A0CB0AA}"/>
              </a:ext>
            </a:extLst>
          </p:cNvPr>
          <p:cNvSpPr txBox="1"/>
          <p:nvPr/>
        </p:nvSpPr>
        <p:spPr>
          <a:xfrm>
            <a:off x="3188438" y="141194"/>
            <a:ext cx="7106025" cy="369332"/>
          </a:xfrm>
          <a:prstGeom prst="rect">
            <a:avLst/>
          </a:prstGeom>
          <a:noFill/>
        </p:spPr>
        <p:txBody>
          <a:bodyPr wrap="square" rtlCol="0">
            <a:spAutoFit/>
          </a:bodyPr>
          <a:lstStyle/>
          <a:p>
            <a:r>
              <a:rPr lang="fr-FR" dirty="0">
                <a:solidFill>
                  <a:srgbClr val="FFCC00"/>
                </a:solidFill>
                <a:latin typeface="Arial Black" panose="020B0A04020102020204" pitchFamily="34" charset="0"/>
              </a:rPr>
              <a:t>Teambuilding : MISSION AGENTS SECRETS</a:t>
            </a:r>
          </a:p>
        </p:txBody>
      </p:sp>
      <p:sp>
        <p:nvSpPr>
          <p:cNvPr id="26" name="ZoneTexte 25">
            <a:extLst>
              <a:ext uri="{FF2B5EF4-FFF2-40B4-BE49-F238E27FC236}">
                <a16:creationId xmlns:a16="http://schemas.microsoft.com/office/drawing/2014/main" id="{C0837BBA-E6AA-5BA1-C0E9-BDEC0FBEF94D}"/>
              </a:ext>
            </a:extLst>
          </p:cNvPr>
          <p:cNvSpPr txBox="1"/>
          <p:nvPr/>
        </p:nvSpPr>
        <p:spPr>
          <a:xfrm>
            <a:off x="3188437" y="424927"/>
            <a:ext cx="7096805" cy="307777"/>
          </a:xfrm>
          <a:prstGeom prst="rect">
            <a:avLst/>
          </a:prstGeom>
          <a:noFill/>
        </p:spPr>
        <p:txBody>
          <a:bodyPr wrap="square" rtlCol="0">
            <a:spAutoFit/>
          </a:bodyPr>
          <a:lstStyle/>
          <a:p>
            <a:r>
              <a:rPr lang="fr-FR" sz="1400" b="1" dirty="0">
                <a:latin typeface="Arial Narrow" panose="020B0606020202030204" pitchFamily="34" charset="0"/>
              </a:rPr>
              <a:t>Le vif du sujet : L’ESPIO-TRAINING</a:t>
            </a:r>
          </a:p>
        </p:txBody>
      </p:sp>
      <p:sp>
        <p:nvSpPr>
          <p:cNvPr id="64" name="Organigramme : Connecteur page suivante 63">
            <a:extLst>
              <a:ext uri="{FF2B5EF4-FFF2-40B4-BE49-F238E27FC236}">
                <a16:creationId xmlns:a16="http://schemas.microsoft.com/office/drawing/2014/main" id="{366C08AD-BBA2-FE1A-C081-5FA100624299}"/>
              </a:ext>
            </a:extLst>
          </p:cNvPr>
          <p:cNvSpPr/>
          <p:nvPr/>
        </p:nvSpPr>
        <p:spPr>
          <a:xfrm rot="16200000">
            <a:off x="1171636" y="-1171637"/>
            <a:ext cx="901732" cy="3245006"/>
          </a:xfrm>
          <a:prstGeom prst="flowChartOffpageConnector">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Espace réservé du numéro de diapositive 1">
            <a:extLst>
              <a:ext uri="{FF2B5EF4-FFF2-40B4-BE49-F238E27FC236}">
                <a16:creationId xmlns:a16="http://schemas.microsoft.com/office/drawing/2014/main" id="{AA357D29-DA52-3C9B-C810-92969D56FDD2}"/>
              </a:ext>
            </a:extLst>
          </p:cNvPr>
          <p:cNvSpPr>
            <a:spLocks noGrp="1"/>
          </p:cNvSpPr>
          <p:nvPr>
            <p:ph type="sldNum" sz="quarter" idx="12"/>
          </p:nvPr>
        </p:nvSpPr>
        <p:spPr/>
        <p:txBody>
          <a:bodyPr/>
          <a:lstStyle/>
          <a:p>
            <a:fld id="{D1EF6AC7-1DA7-45C6-9838-D7A25B92C10C}" type="slidenum">
              <a:rPr lang="fr-FR" smtClean="0"/>
              <a:t>19</a:t>
            </a:fld>
            <a:endParaRPr lang="fr-FR"/>
          </a:p>
        </p:txBody>
      </p:sp>
      <p:sp>
        <p:nvSpPr>
          <p:cNvPr id="5" name="ZoneTexte 4">
            <a:extLst>
              <a:ext uri="{FF2B5EF4-FFF2-40B4-BE49-F238E27FC236}">
                <a16:creationId xmlns:a16="http://schemas.microsoft.com/office/drawing/2014/main" id="{A7AAB1E3-6533-A705-DB4F-7252F0D58D76}"/>
              </a:ext>
            </a:extLst>
          </p:cNvPr>
          <p:cNvSpPr txBox="1"/>
          <p:nvPr/>
        </p:nvSpPr>
        <p:spPr>
          <a:xfrm>
            <a:off x="7291294" y="6431190"/>
            <a:ext cx="3675600" cy="215444"/>
          </a:xfrm>
          <a:prstGeom prst="rect">
            <a:avLst/>
          </a:prstGeom>
          <a:noFill/>
        </p:spPr>
        <p:txBody>
          <a:bodyPr wrap="square" rtlCol="0">
            <a:spAutoFit/>
          </a:bodyPr>
          <a:lstStyle/>
          <a:p>
            <a:r>
              <a:rPr lang="fr-FR" sz="800" dirty="0">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www.mission-agents-secrets.com</a:t>
            </a:r>
            <a:r>
              <a:rPr lang="fr-FR" sz="800" dirty="0">
                <a:solidFill>
                  <a:schemeClr val="bg1"/>
                </a:solidFill>
                <a:latin typeface="Arial" panose="020B0604020202020204" pitchFamily="34" charset="0"/>
                <a:cs typeface="Arial" panose="020B0604020202020204" pitchFamily="34" charset="0"/>
              </a:rPr>
              <a:t> Présentation client – version moyenne 1.0</a:t>
            </a:r>
          </a:p>
        </p:txBody>
      </p:sp>
      <p:sp>
        <p:nvSpPr>
          <p:cNvPr id="16" name="ZoneTexte 15">
            <a:extLst>
              <a:ext uri="{FF2B5EF4-FFF2-40B4-BE49-F238E27FC236}">
                <a16:creationId xmlns:a16="http://schemas.microsoft.com/office/drawing/2014/main" id="{F43228AC-FA60-B748-79A8-4F295A6FAB50}"/>
              </a:ext>
            </a:extLst>
          </p:cNvPr>
          <p:cNvSpPr txBox="1"/>
          <p:nvPr/>
        </p:nvSpPr>
        <p:spPr>
          <a:xfrm>
            <a:off x="4174129" y="1636686"/>
            <a:ext cx="4922949" cy="1384995"/>
          </a:xfrm>
          <a:prstGeom prst="rect">
            <a:avLst/>
          </a:prstGeom>
          <a:noFill/>
          <a:ln>
            <a:solidFill>
              <a:srgbClr val="FFCC00"/>
            </a:solidFill>
          </a:ln>
        </p:spPr>
        <p:txBody>
          <a:bodyPr wrap="square" rtlCol="0">
            <a:spAutoFit/>
          </a:bodyPr>
          <a:lstStyle/>
          <a:p>
            <a:pPr algn="l"/>
            <a:r>
              <a:rPr lang="fr-FR" sz="1050" b="0" i="0" dirty="0">
                <a:effectLst/>
                <a:latin typeface="Arial" panose="020B0604020202020204" pitchFamily="34" charset="0"/>
                <a:cs typeface="Arial" panose="020B0604020202020204" pitchFamily="34" charset="0"/>
              </a:rPr>
              <a:t>On adore ce grand jeu collectif !</a:t>
            </a:r>
          </a:p>
          <a:p>
            <a:pPr algn="l"/>
            <a:endParaRPr lang="fr-FR" sz="1050" b="0" i="0" dirty="0">
              <a:effectLst/>
              <a:latin typeface="Arial" panose="020B0604020202020204" pitchFamily="34" charset="0"/>
              <a:cs typeface="Arial" panose="020B0604020202020204" pitchFamily="34" charset="0"/>
            </a:endParaRPr>
          </a:p>
          <a:p>
            <a:pPr algn="l"/>
            <a:r>
              <a:rPr lang="fr-FR" sz="1050" b="0" i="0" dirty="0">
                <a:effectLst/>
                <a:latin typeface="Arial" panose="020B0604020202020204" pitchFamily="34" charset="0"/>
                <a:cs typeface="Arial" panose="020B0604020202020204" pitchFamily="34" charset="0"/>
              </a:rPr>
              <a:t>Une grande arène de jeu. Tout autour, les équipes ont leurs camps de ralliement. Chaque équipe dispose d'un capital de crédit, des queues en tissus que les participants accrochent derrière eux.</a:t>
            </a:r>
          </a:p>
          <a:p>
            <a:pPr algn="l"/>
            <a:endParaRPr lang="fr-FR" sz="1050" b="0" i="0" dirty="0">
              <a:effectLst/>
              <a:latin typeface="Arial" panose="020B0604020202020204" pitchFamily="34" charset="0"/>
              <a:cs typeface="Arial" panose="020B0604020202020204" pitchFamily="34" charset="0"/>
            </a:endParaRPr>
          </a:p>
          <a:p>
            <a:pPr algn="l"/>
            <a:r>
              <a:rPr lang="fr-FR" sz="1050" b="0" i="0" dirty="0">
                <a:effectLst/>
                <a:latin typeface="Arial" panose="020B0604020202020204" pitchFamily="34" charset="0"/>
                <a:cs typeface="Arial" panose="020B0604020202020204" pitchFamily="34" charset="0"/>
              </a:rPr>
              <a:t>3, 2, 1, Go ! Tout le monde rentre dans l'arène. le but du jeu, récupérer les queues des autres équipes sans se faire </a:t>
            </a:r>
            <a:r>
              <a:rPr lang="fr-FR" sz="1050" b="0" i="0" dirty="0" err="1">
                <a:effectLst/>
                <a:latin typeface="Arial" panose="020B0604020202020204" pitchFamily="34" charset="0"/>
                <a:cs typeface="Arial" panose="020B0604020202020204" pitchFamily="34" charset="0"/>
              </a:rPr>
              <a:t>pickpocketer</a:t>
            </a:r>
            <a:r>
              <a:rPr lang="fr-FR" sz="1050" b="0" i="0" dirty="0">
                <a:effectLst/>
                <a:latin typeface="Arial" panose="020B0604020202020204" pitchFamily="34" charset="0"/>
                <a:cs typeface="Arial" panose="020B0604020202020204" pitchFamily="34" charset="0"/>
              </a:rPr>
              <a:t> la sienne !</a:t>
            </a:r>
          </a:p>
        </p:txBody>
      </p:sp>
      <p:sp>
        <p:nvSpPr>
          <p:cNvPr id="3" name="Rectangle 2">
            <a:extLst>
              <a:ext uri="{FF2B5EF4-FFF2-40B4-BE49-F238E27FC236}">
                <a16:creationId xmlns:a16="http://schemas.microsoft.com/office/drawing/2014/main" id="{2E88C8D9-007B-CE09-5D11-9140B33207C5}"/>
              </a:ext>
            </a:extLst>
          </p:cNvPr>
          <p:cNvSpPr/>
          <p:nvPr/>
        </p:nvSpPr>
        <p:spPr>
          <a:xfrm>
            <a:off x="0" y="4929172"/>
            <a:ext cx="12192000" cy="1384931"/>
          </a:xfrm>
          <a:prstGeom prst="rect">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a:extLst>
              <a:ext uri="{FF2B5EF4-FFF2-40B4-BE49-F238E27FC236}">
                <a16:creationId xmlns:a16="http://schemas.microsoft.com/office/drawing/2014/main" id="{8D45F96B-340B-9C4A-9211-E0BE1B597A5F}"/>
              </a:ext>
            </a:extLst>
          </p:cNvPr>
          <p:cNvSpPr txBox="1"/>
          <p:nvPr/>
        </p:nvSpPr>
        <p:spPr>
          <a:xfrm>
            <a:off x="-173320" y="27673"/>
            <a:ext cx="2799757" cy="846386"/>
          </a:xfrm>
          <a:prstGeom prst="rect">
            <a:avLst/>
          </a:prstGeom>
          <a:noFill/>
        </p:spPr>
        <p:txBody>
          <a:bodyPr wrap="square" rtlCol="0">
            <a:spAutoFit/>
          </a:bodyPr>
          <a:lstStyle/>
          <a:p>
            <a:pPr algn="ctr"/>
            <a:r>
              <a:rPr lang="fr-FR" sz="2400" b="1" dirty="0">
                <a:latin typeface="Arial Narrow" panose="020B0606020202030204" pitchFamily="34" charset="0"/>
              </a:rPr>
              <a:t>Pickpocket </a:t>
            </a:r>
            <a:r>
              <a:rPr lang="fr-FR" sz="2400" b="1" dirty="0" err="1">
                <a:latin typeface="Arial Narrow" panose="020B0606020202030204" pitchFamily="34" charset="0"/>
              </a:rPr>
              <a:t>Run</a:t>
            </a:r>
            <a:endParaRPr lang="fr-FR" sz="2400" b="1" dirty="0">
              <a:latin typeface="Arial Narrow" panose="020B0606020202030204" pitchFamily="34" charset="0"/>
            </a:endParaRPr>
          </a:p>
          <a:p>
            <a:pPr algn="ctr"/>
            <a:endParaRPr lang="fr-FR" sz="1100" b="1" dirty="0">
              <a:solidFill>
                <a:schemeClr val="bg1"/>
              </a:solidFill>
              <a:latin typeface="Arial Narrow" panose="020B0606020202030204" pitchFamily="34" charset="0"/>
            </a:endParaRPr>
          </a:p>
          <a:p>
            <a:r>
              <a:rPr lang="fr-FR" sz="1400" b="1" dirty="0">
                <a:solidFill>
                  <a:schemeClr val="bg1"/>
                </a:solidFill>
                <a:latin typeface="Arial Narrow" panose="020B0606020202030204" pitchFamily="34" charset="0"/>
              </a:rPr>
              <a:t>          Activité 7</a:t>
            </a:r>
            <a:endParaRPr lang="fr-FR" dirty="0">
              <a:solidFill>
                <a:schemeClr val="bg1"/>
              </a:solidFill>
              <a:latin typeface="Arial Narrow" panose="020B0606020202030204" pitchFamily="34" charset="0"/>
            </a:endParaRPr>
          </a:p>
        </p:txBody>
      </p:sp>
      <p:pic>
        <p:nvPicPr>
          <p:cNvPr id="7" name="Image 6">
            <a:extLst>
              <a:ext uri="{FF2B5EF4-FFF2-40B4-BE49-F238E27FC236}">
                <a16:creationId xmlns:a16="http://schemas.microsoft.com/office/drawing/2014/main" id="{433A8CAF-7452-5F47-A89E-975A903FA4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6857" y="1099370"/>
            <a:ext cx="3854489" cy="2882487"/>
          </a:xfrm>
          <a:prstGeom prst="rect">
            <a:avLst/>
          </a:prstGeom>
        </p:spPr>
      </p:pic>
      <p:pic>
        <p:nvPicPr>
          <p:cNvPr id="10" name="Image 9">
            <a:extLst>
              <a:ext uri="{FF2B5EF4-FFF2-40B4-BE49-F238E27FC236}">
                <a16:creationId xmlns:a16="http://schemas.microsoft.com/office/drawing/2014/main" id="{B76618FF-D03C-014E-9CCE-DD34122E9A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6857" y="4104541"/>
            <a:ext cx="2697791" cy="2017479"/>
          </a:xfrm>
          <a:prstGeom prst="rect">
            <a:avLst/>
          </a:prstGeom>
        </p:spPr>
      </p:pic>
      <p:pic>
        <p:nvPicPr>
          <p:cNvPr id="21" name="Image 20">
            <a:extLst>
              <a:ext uri="{FF2B5EF4-FFF2-40B4-BE49-F238E27FC236}">
                <a16:creationId xmlns:a16="http://schemas.microsoft.com/office/drawing/2014/main" id="{9BEF96B6-DA7D-1544-9ACB-91EC5B607EC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11723" y="4086721"/>
            <a:ext cx="2766849" cy="2069121"/>
          </a:xfrm>
          <a:prstGeom prst="rect">
            <a:avLst/>
          </a:prstGeom>
        </p:spPr>
      </p:pic>
      <p:pic>
        <p:nvPicPr>
          <p:cNvPr id="25" name="Image 24">
            <a:extLst>
              <a:ext uri="{FF2B5EF4-FFF2-40B4-BE49-F238E27FC236}">
                <a16:creationId xmlns:a16="http://schemas.microsoft.com/office/drawing/2014/main" id="{2C505963-F431-F943-A2FE-898E558AEB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49499" y="4101800"/>
            <a:ext cx="2766849" cy="2069121"/>
          </a:xfrm>
          <a:prstGeom prst="rect">
            <a:avLst/>
          </a:prstGeom>
        </p:spPr>
      </p:pic>
      <p:pic>
        <p:nvPicPr>
          <p:cNvPr id="29" name="Image 28">
            <a:extLst>
              <a:ext uri="{FF2B5EF4-FFF2-40B4-BE49-F238E27FC236}">
                <a16:creationId xmlns:a16="http://schemas.microsoft.com/office/drawing/2014/main" id="{2A6213FD-CF1C-FD4B-9B19-0B556A2304E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87275" y="4075030"/>
            <a:ext cx="2854237" cy="2134473"/>
          </a:xfrm>
          <a:prstGeom prst="rect">
            <a:avLst/>
          </a:prstGeom>
        </p:spPr>
      </p:pic>
    </p:spTree>
    <p:extLst>
      <p:ext uri="{BB962C8B-B14F-4D97-AF65-F5344CB8AC3E}">
        <p14:creationId xmlns:p14="http://schemas.microsoft.com/office/powerpoint/2010/main" val="5303032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 26">
            <a:extLst>
              <a:ext uri="{FF2B5EF4-FFF2-40B4-BE49-F238E27FC236}">
                <a16:creationId xmlns:a16="http://schemas.microsoft.com/office/drawing/2014/main" id="{B6FC7718-A254-811C-FC10-6FA661AAC6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204080">
            <a:off x="4957157" y="-213700"/>
            <a:ext cx="7128466" cy="7128466"/>
          </a:xfrm>
          <a:prstGeom prst="rect">
            <a:avLst/>
          </a:prstGeom>
        </p:spPr>
      </p:pic>
      <p:sp>
        <p:nvSpPr>
          <p:cNvPr id="22" name="Rectangle 21">
            <a:extLst>
              <a:ext uri="{FF2B5EF4-FFF2-40B4-BE49-F238E27FC236}">
                <a16:creationId xmlns:a16="http://schemas.microsoft.com/office/drawing/2014/main" id="{9B012D1F-2829-FFC7-510F-25A7709EEAAE}"/>
              </a:ext>
            </a:extLst>
          </p:cNvPr>
          <p:cNvSpPr/>
          <p:nvPr/>
        </p:nvSpPr>
        <p:spPr>
          <a:xfrm>
            <a:off x="0" y="-6446"/>
            <a:ext cx="12192000" cy="6858000"/>
          </a:xfrm>
          <a:prstGeom prst="rect">
            <a:avLst/>
          </a:prstGeom>
          <a:solidFill>
            <a:srgbClr val="FFFFFF">
              <a:alpha val="94902"/>
            </a:srgb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p>
        </p:txBody>
      </p:sp>
      <p:sp>
        <p:nvSpPr>
          <p:cNvPr id="50" name="Organigramme : Connecteur page suivante 49">
            <a:extLst>
              <a:ext uri="{FF2B5EF4-FFF2-40B4-BE49-F238E27FC236}">
                <a16:creationId xmlns:a16="http://schemas.microsoft.com/office/drawing/2014/main" id="{C357D60C-E760-50FC-AA40-F682144DF573}"/>
              </a:ext>
            </a:extLst>
          </p:cNvPr>
          <p:cNvSpPr/>
          <p:nvPr/>
        </p:nvSpPr>
        <p:spPr>
          <a:xfrm rot="16200000">
            <a:off x="-2538783" y="2538782"/>
            <a:ext cx="6851554" cy="1773990"/>
          </a:xfrm>
          <a:prstGeom prst="flowChartOffpageConnector">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5A137180-5641-267F-80A2-841602BCCD45}"/>
              </a:ext>
            </a:extLst>
          </p:cNvPr>
          <p:cNvPicPr>
            <a:picLocks noChangeAspect="1"/>
          </p:cNvPicPr>
          <p:nvPr/>
        </p:nvPicPr>
        <p:blipFill rotWithShape="1">
          <a:blip r:embed="rId3">
            <a:extLst>
              <a:ext uri="{28A0092B-C50C-407E-A947-70E740481C1C}">
                <a14:useLocalDpi xmlns:a14="http://schemas.microsoft.com/office/drawing/2010/main" val="0"/>
              </a:ext>
            </a:extLst>
          </a:blip>
          <a:srcRect t="44652" b="48584"/>
          <a:stretch/>
        </p:blipFill>
        <p:spPr>
          <a:xfrm>
            <a:off x="0" y="6314104"/>
            <a:ext cx="12192000" cy="549871"/>
          </a:xfrm>
          <a:prstGeom prst="rect">
            <a:avLst/>
          </a:prstGeom>
        </p:spPr>
      </p:pic>
      <p:pic>
        <p:nvPicPr>
          <p:cNvPr id="15" name="Image 14">
            <a:extLst>
              <a:ext uri="{FF2B5EF4-FFF2-40B4-BE49-F238E27FC236}">
                <a16:creationId xmlns:a16="http://schemas.microsoft.com/office/drawing/2014/main" id="{62A7E63B-62FB-CB57-D98C-6FF846B6CA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2605" y="129084"/>
            <a:ext cx="2456077" cy="614019"/>
          </a:xfrm>
          <a:prstGeom prst="rect">
            <a:avLst/>
          </a:prstGeom>
        </p:spPr>
      </p:pic>
      <p:sp>
        <p:nvSpPr>
          <p:cNvPr id="3" name="ZoneTexte 2">
            <a:extLst>
              <a:ext uri="{FF2B5EF4-FFF2-40B4-BE49-F238E27FC236}">
                <a16:creationId xmlns:a16="http://schemas.microsoft.com/office/drawing/2014/main" id="{3F99DBD2-9BC6-1E11-37D8-CD14F78DCF72}"/>
              </a:ext>
            </a:extLst>
          </p:cNvPr>
          <p:cNvSpPr txBox="1"/>
          <p:nvPr/>
        </p:nvSpPr>
        <p:spPr>
          <a:xfrm>
            <a:off x="4226066" y="1828562"/>
            <a:ext cx="2705336" cy="3200876"/>
          </a:xfrm>
          <a:prstGeom prst="rect">
            <a:avLst/>
          </a:prstGeom>
          <a:noFill/>
        </p:spPr>
        <p:txBody>
          <a:bodyPr wrap="square" rtlCol="0">
            <a:spAutoFit/>
          </a:bodyPr>
          <a:lstStyle/>
          <a:p>
            <a:pPr algn="r"/>
            <a:r>
              <a:rPr lang="fr-FR" sz="1400" dirty="0">
                <a:latin typeface="Arial Black" panose="020B0A04020102020204" pitchFamily="34" charset="0"/>
              </a:rPr>
              <a:t>Synopsis</a:t>
            </a:r>
          </a:p>
          <a:p>
            <a:pPr algn="r"/>
            <a:r>
              <a:rPr lang="fr-FR" sz="800" b="0" i="0" dirty="0">
                <a:effectLst/>
                <a:latin typeface="Arial Narrow" panose="020B0606020202030204" pitchFamily="34" charset="0"/>
              </a:rPr>
              <a:t>L’histoire de la prestation</a:t>
            </a:r>
          </a:p>
          <a:p>
            <a:pPr algn="r"/>
            <a:endParaRPr lang="fr-FR" sz="800" dirty="0">
              <a:latin typeface="Arial Narrow" panose="020B0606020202030204" pitchFamily="34" charset="0"/>
              <a:cs typeface="Arial" panose="020B0604020202020204" pitchFamily="34" charset="0"/>
            </a:endParaRPr>
          </a:p>
          <a:p>
            <a:pPr algn="r"/>
            <a:r>
              <a:rPr lang="fr-FR" sz="1400" dirty="0">
                <a:latin typeface="Arial Black" panose="020B0A04020102020204" pitchFamily="34" charset="0"/>
              </a:rPr>
              <a:t>Le déroulé</a:t>
            </a:r>
          </a:p>
          <a:p>
            <a:pPr algn="r"/>
            <a:r>
              <a:rPr lang="fr-FR" sz="800" b="0" i="0" dirty="0">
                <a:effectLst/>
                <a:latin typeface="Arial Narrow" panose="020B0606020202030204" pitchFamily="34" charset="0"/>
              </a:rPr>
              <a:t>Faîtes vos choix d’animations</a:t>
            </a:r>
            <a:endParaRPr lang="fr-FR" sz="800" b="0" i="0" dirty="0">
              <a:effectLst/>
              <a:latin typeface="Arial Narrow" panose="020B0606020202030204" pitchFamily="34" charset="0"/>
              <a:cs typeface="Arial" panose="020B0604020202020204" pitchFamily="34" charset="0"/>
            </a:endParaRPr>
          </a:p>
          <a:p>
            <a:pPr algn="r"/>
            <a:endParaRPr lang="fr-FR" sz="800" dirty="0">
              <a:latin typeface="Arial Narrow" panose="020B0606020202030204" pitchFamily="34" charset="0"/>
              <a:cs typeface="Arial" panose="020B0604020202020204" pitchFamily="34" charset="0"/>
            </a:endParaRPr>
          </a:p>
          <a:p>
            <a:pPr algn="r"/>
            <a:r>
              <a:rPr lang="fr-FR" sz="1400" dirty="0">
                <a:latin typeface="Arial Black" panose="020B0A04020102020204" pitchFamily="34" charset="0"/>
              </a:rPr>
              <a:t> Le Casino Factice</a:t>
            </a:r>
          </a:p>
          <a:p>
            <a:pPr algn="r"/>
            <a:r>
              <a:rPr lang="fr-FR" sz="800" b="0" i="0" dirty="0">
                <a:effectLst/>
                <a:latin typeface="Arial Narrow" panose="020B0606020202030204" pitchFamily="34" charset="0"/>
              </a:rPr>
              <a:t>L’intrigue de votre événement</a:t>
            </a:r>
          </a:p>
          <a:p>
            <a:pPr algn="r"/>
            <a:endParaRPr lang="fr-FR" sz="800" dirty="0">
              <a:latin typeface="Arial Narrow" panose="020B0606020202030204" pitchFamily="34" charset="0"/>
              <a:cs typeface="Arial" panose="020B0604020202020204" pitchFamily="34" charset="0"/>
            </a:endParaRPr>
          </a:p>
          <a:p>
            <a:pPr algn="r"/>
            <a:r>
              <a:rPr lang="fr-FR" sz="1400" dirty="0">
                <a:latin typeface="Arial Black" panose="020B0A04020102020204" pitchFamily="34" charset="0"/>
              </a:rPr>
              <a:t>L’Espio-Training</a:t>
            </a:r>
          </a:p>
          <a:p>
            <a:pPr algn="r"/>
            <a:r>
              <a:rPr lang="fr-FR" sz="800" b="0" i="0" dirty="0">
                <a:effectLst/>
                <a:latin typeface="Arial Narrow" panose="020B0606020202030204" pitchFamily="34" charset="0"/>
              </a:rPr>
              <a:t>On rentre dans le teambuilding</a:t>
            </a:r>
          </a:p>
          <a:p>
            <a:pPr algn="r"/>
            <a:endParaRPr lang="fr-FR" sz="800" dirty="0">
              <a:latin typeface="Arial Narrow" panose="020B0606020202030204" pitchFamily="34" charset="0"/>
              <a:cs typeface="Arial" panose="020B0604020202020204" pitchFamily="34" charset="0"/>
            </a:endParaRPr>
          </a:p>
          <a:p>
            <a:pPr algn="r"/>
            <a:r>
              <a:rPr lang="fr-FR" sz="1400" dirty="0">
                <a:latin typeface="Arial Black" panose="020B0A04020102020204" pitchFamily="34" charset="0"/>
              </a:rPr>
              <a:t>La Résolution d’Enquête</a:t>
            </a:r>
          </a:p>
          <a:p>
            <a:pPr algn="r"/>
            <a:r>
              <a:rPr lang="fr-FR" sz="800" b="0" i="0" dirty="0">
                <a:effectLst/>
                <a:latin typeface="Arial Narrow" panose="020B0606020202030204" pitchFamily="34" charset="0"/>
              </a:rPr>
              <a:t>Serez-vous assez malin pour résoudre le mystère</a:t>
            </a:r>
          </a:p>
          <a:p>
            <a:pPr algn="r"/>
            <a:endParaRPr lang="fr-FR" sz="800" dirty="0">
              <a:latin typeface="Arial Narrow" panose="020B0606020202030204" pitchFamily="34" charset="0"/>
              <a:cs typeface="Arial" panose="020B0604020202020204" pitchFamily="34" charset="0"/>
            </a:endParaRPr>
          </a:p>
          <a:p>
            <a:pPr algn="r"/>
            <a:r>
              <a:rPr lang="fr-FR" sz="1400" dirty="0">
                <a:latin typeface="Arial Black" panose="020B0A04020102020204" pitchFamily="34" charset="0"/>
              </a:rPr>
              <a:t>Reconstitution du Parfum</a:t>
            </a:r>
          </a:p>
          <a:p>
            <a:pPr algn="r"/>
            <a:r>
              <a:rPr lang="fr-FR" sz="800" b="0" i="0" dirty="0">
                <a:effectLst/>
                <a:latin typeface="Arial Narrow" panose="020B0606020202030204" pitchFamily="34" charset="0"/>
              </a:rPr>
              <a:t>A vos pipettes !</a:t>
            </a:r>
          </a:p>
          <a:p>
            <a:pPr algn="r"/>
            <a:endParaRPr lang="fr-FR" sz="800" dirty="0">
              <a:latin typeface="Arial Narrow" panose="020B0606020202030204" pitchFamily="34" charset="0"/>
              <a:cs typeface="Arial" panose="020B0604020202020204" pitchFamily="34" charset="0"/>
            </a:endParaRPr>
          </a:p>
          <a:p>
            <a:pPr algn="r"/>
            <a:r>
              <a:rPr lang="fr-FR" sz="1400" dirty="0">
                <a:latin typeface="Arial Black" panose="020B0A04020102020204" pitchFamily="34" charset="0"/>
              </a:rPr>
              <a:t>À propos de nous</a:t>
            </a:r>
          </a:p>
          <a:p>
            <a:pPr algn="r"/>
            <a:r>
              <a:rPr lang="fr-FR" sz="800" b="0" i="0" dirty="0">
                <a:effectLst/>
                <a:latin typeface="Arial Narrow" panose="020B0606020202030204" pitchFamily="34" charset="0"/>
              </a:rPr>
              <a:t>Notre agence. Nous contacter</a:t>
            </a:r>
            <a:endParaRPr lang="fr-FR" sz="800" dirty="0">
              <a:latin typeface="Arial Narrow" panose="020B0606020202030204" pitchFamily="34" charset="0"/>
              <a:cs typeface="Arial" panose="020B0604020202020204" pitchFamily="34" charset="0"/>
            </a:endParaRPr>
          </a:p>
        </p:txBody>
      </p:sp>
      <p:sp>
        <p:nvSpPr>
          <p:cNvPr id="19" name="ZoneTexte 18">
            <a:extLst>
              <a:ext uri="{FF2B5EF4-FFF2-40B4-BE49-F238E27FC236}">
                <a16:creationId xmlns:a16="http://schemas.microsoft.com/office/drawing/2014/main" id="{FA820595-72BD-4A52-3385-8A5C7A0CB0AA}"/>
              </a:ext>
            </a:extLst>
          </p:cNvPr>
          <p:cNvSpPr txBox="1"/>
          <p:nvPr/>
        </p:nvSpPr>
        <p:spPr>
          <a:xfrm>
            <a:off x="2284019" y="251427"/>
            <a:ext cx="7106025" cy="369332"/>
          </a:xfrm>
          <a:prstGeom prst="rect">
            <a:avLst/>
          </a:prstGeom>
          <a:noFill/>
        </p:spPr>
        <p:txBody>
          <a:bodyPr wrap="square" rtlCol="0">
            <a:spAutoFit/>
          </a:bodyPr>
          <a:lstStyle/>
          <a:p>
            <a:r>
              <a:rPr lang="fr-FR" u="sng" dirty="0">
                <a:solidFill>
                  <a:srgbClr val="FFCC00"/>
                </a:solidFill>
                <a:latin typeface="Arial Black" panose="020B0A04020102020204" pitchFamily="34" charset="0"/>
              </a:rPr>
              <a:t>Sommaire :</a:t>
            </a:r>
          </a:p>
        </p:txBody>
      </p:sp>
      <p:pic>
        <p:nvPicPr>
          <p:cNvPr id="52" name="Image 51">
            <a:extLst>
              <a:ext uri="{FF2B5EF4-FFF2-40B4-BE49-F238E27FC236}">
                <a16:creationId xmlns:a16="http://schemas.microsoft.com/office/drawing/2014/main" id="{D61270DC-3512-2047-F1E4-9442EDA870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292058" y="2448583"/>
            <a:ext cx="2893149" cy="1929191"/>
          </a:xfrm>
          <a:prstGeom prst="rect">
            <a:avLst/>
          </a:prstGeom>
        </p:spPr>
      </p:pic>
      <p:sp>
        <p:nvSpPr>
          <p:cNvPr id="2" name="Espace réservé du numéro de diapositive 1">
            <a:extLst>
              <a:ext uri="{FF2B5EF4-FFF2-40B4-BE49-F238E27FC236}">
                <a16:creationId xmlns:a16="http://schemas.microsoft.com/office/drawing/2014/main" id="{E51F8297-72BF-CC42-48D0-46D7563998F7}"/>
              </a:ext>
            </a:extLst>
          </p:cNvPr>
          <p:cNvSpPr>
            <a:spLocks noGrp="1"/>
          </p:cNvSpPr>
          <p:nvPr>
            <p:ph type="sldNum" sz="quarter" idx="12"/>
          </p:nvPr>
        </p:nvSpPr>
        <p:spPr/>
        <p:txBody>
          <a:bodyPr/>
          <a:lstStyle/>
          <a:p>
            <a:fld id="{D1EF6AC7-1DA7-45C6-9838-D7A25B92C10C}" type="slidenum">
              <a:rPr lang="fr-FR" smtClean="0"/>
              <a:t>2</a:t>
            </a:fld>
            <a:endParaRPr lang="fr-FR"/>
          </a:p>
        </p:txBody>
      </p:sp>
      <p:sp>
        <p:nvSpPr>
          <p:cNvPr id="5" name="ZoneTexte 4">
            <a:extLst>
              <a:ext uri="{FF2B5EF4-FFF2-40B4-BE49-F238E27FC236}">
                <a16:creationId xmlns:a16="http://schemas.microsoft.com/office/drawing/2014/main" id="{56DAC749-A982-24D9-1A58-D99390D57967}"/>
              </a:ext>
            </a:extLst>
          </p:cNvPr>
          <p:cNvSpPr txBox="1"/>
          <p:nvPr/>
        </p:nvSpPr>
        <p:spPr>
          <a:xfrm>
            <a:off x="7291294" y="6431190"/>
            <a:ext cx="3675600" cy="215444"/>
          </a:xfrm>
          <a:prstGeom prst="rect">
            <a:avLst/>
          </a:prstGeom>
          <a:noFill/>
        </p:spPr>
        <p:txBody>
          <a:bodyPr wrap="square" rtlCol="0">
            <a:spAutoFit/>
          </a:bodyPr>
          <a:lstStyle/>
          <a:p>
            <a:r>
              <a:rPr lang="fr-FR" sz="800" dirty="0">
                <a:solidFill>
                  <a:schemeClr val="bg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www.mission-agents-secrets.com</a:t>
            </a:r>
            <a:r>
              <a:rPr lang="fr-FR" sz="800" dirty="0">
                <a:solidFill>
                  <a:schemeClr val="bg1"/>
                </a:solidFill>
                <a:latin typeface="Arial" panose="020B0604020202020204" pitchFamily="34" charset="0"/>
                <a:cs typeface="Arial" panose="020B0604020202020204" pitchFamily="34" charset="0"/>
              </a:rPr>
              <a:t> Présentation client – version moyenne 1.0</a:t>
            </a:r>
          </a:p>
        </p:txBody>
      </p:sp>
      <p:sp>
        <p:nvSpPr>
          <p:cNvPr id="4" name="ZoneTexte 3">
            <a:extLst>
              <a:ext uri="{FF2B5EF4-FFF2-40B4-BE49-F238E27FC236}">
                <a16:creationId xmlns:a16="http://schemas.microsoft.com/office/drawing/2014/main" id="{7B7C3BB9-32E1-F4D2-410F-B2ED5D115606}"/>
              </a:ext>
            </a:extLst>
          </p:cNvPr>
          <p:cNvSpPr txBox="1"/>
          <p:nvPr/>
        </p:nvSpPr>
        <p:spPr>
          <a:xfrm>
            <a:off x="7001683" y="1828562"/>
            <a:ext cx="2705336" cy="3200876"/>
          </a:xfrm>
          <a:prstGeom prst="rect">
            <a:avLst/>
          </a:prstGeom>
          <a:noFill/>
        </p:spPr>
        <p:txBody>
          <a:bodyPr wrap="square" rtlCol="0">
            <a:spAutoFit/>
          </a:bodyPr>
          <a:lstStyle/>
          <a:p>
            <a:r>
              <a:rPr lang="fr-FR" sz="1400" dirty="0">
                <a:solidFill>
                  <a:srgbClr val="FFCC00"/>
                </a:solidFill>
                <a:latin typeface="Arial Black" panose="020B0A04020102020204" pitchFamily="34" charset="0"/>
              </a:rPr>
              <a:t>page 3</a:t>
            </a:r>
          </a:p>
          <a:p>
            <a:r>
              <a:rPr lang="fr-FR" sz="800" b="0" i="0" dirty="0">
                <a:effectLst/>
                <a:latin typeface="Arial Narrow" panose="020B0606020202030204" pitchFamily="34" charset="0"/>
              </a:rPr>
              <a:t>-----</a:t>
            </a:r>
          </a:p>
          <a:p>
            <a:endParaRPr lang="fr-FR" sz="800" dirty="0">
              <a:latin typeface="Arial Narrow" panose="020B0606020202030204" pitchFamily="34" charset="0"/>
              <a:cs typeface="Arial" panose="020B0604020202020204" pitchFamily="34" charset="0"/>
            </a:endParaRPr>
          </a:p>
          <a:p>
            <a:r>
              <a:rPr lang="fr-FR" sz="1400" dirty="0">
                <a:solidFill>
                  <a:srgbClr val="FFCC00"/>
                </a:solidFill>
                <a:latin typeface="Arial Black" panose="020B0A04020102020204" pitchFamily="34" charset="0"/>
              </a:rPr>
              <a:t>page 5</a:t>
            </a:r>
          </a:p>
          <a:p>
            <a:r>
              <a:rPr lang="fr-FR" sz="800" b="0" i="0" dirty="0">
                <a:effectLst/>
                <a:latin typeface="Arial Narrow" panose="020B0606020202030204" pitchFamily="34" charset="0"/>
              </a:rPr>
              <a:t>-----</a:t>
            </a:r>
          </a:p>
          <a:p>
            <a:endParaRPr lang="fr-FR" sz="800" dirty="0">
              <a:latin typeface="Arial Narrow" panose="020B0606020202030204" pitchFamily="34" charset="0"/>
              <a:cs typeface="Arial" panose="020B0604020202020204" pitchFamily="34" charset="0"/>
            </a:endParaRPr>
          </a:p>
          <a:p>
            <a:r>
              <a:rPr lang="fr-FR" sz="1400" dirty="0">
                <a:solidFill>
                  <a:srgbClr val="FFCC00"/>
                </a:solidFill>
                <a:latin typeface="Arial Black" panose="020B0A04020102020204" pitchFamily="34" charset="0"/>
              </a:rPr>
              <a:t>page 6</a:t>
            </a:r>
          </a:p>
          <a:p>
            <a:r>
              <a:rPr lang="fr-FR" sz="800" b="0" i="0" dirty="0">
                <a:effectLst/>
                <a:latin typeface="Arial Narrow" panose="020B0606020202030204" pitchFamily="34" charset="0"/>
              </a:rPr>
              <a:t>-----</a:t>
            </a:r>
          </a:p>
          <a:p>
            <a:endParaRPr lang="fr-FR" sz="800" dirty="0">
              <a:latin typeface="Arial Narrow" panose="020B0606020202030204" pitchFamily="34" charset="0"/>
              <a:cs typeface="Arial" panose="020B0604020202020204" pitchFamily="34" charset="0"/>
            </a:endParaRPr>
          </a:p>
          <a:p>
            <a:r>
              <a:rPr lang="fr-FR" sz="1400" dirty="0">
                <a:solidFill>
                  <a:srgbClr val="FFCC00"/>
                </a:solidFill>
                <a:latin typeface="Arial Black" panose="020B0A04020102020204" pitchFamily="34" charset="0"/>
              </a:rPr>
              <a:t>page 10</a:t>
            </a:r>
          </a:p>
          <a:p>
            <a:r>
              <a:rPr lang="fr-FR" sz="800" b="0" i="0" dirty="0">
                <a:effectLst/>
                <a:latin typeface="Arial Narrow" panose="020B0606020202030204" pitchFamily="34" charset="0"/>
              </a:rPr>
              <a:t>-----</a:t>
            </a:r>
          </a:p>
          <a:p>
            <a:endParaRPr lang="fr-FR" sz="800" dirty="0">
              <a:latin typeface="Arial Narrow" panose="020B0606020202030204" pitchFamily="34" charset="0"/>
              <a:cs typeface="Arial" panose="020B0604020202020204" pitchFamily="34" charset="0"/>
            </a:endParaRPr>
          </a:p>
          <a:p>
            <a:r>
              <a:rPr lang="fr-FR" sz="1400" dirty="0">
                <a:solidFill>
                  <a:srgbClr val="FFCC00"/>
                </a:solidFill>
                <a:latin typeface="Arial Black" panose="020B0A04020102020204" pitchFamily="34" charset="0"/>
              </a:rPr>
              <a:t>page 21</a:t>
            </a:r>
          </a:p>
          <a:p>
            <a:r>
              <a:rPr lang="fr-FR" sz="800" b="0" i="0" dirty="0">
                <a:effectLst/>
                <a:latin typeface="Arial Narrow" panose="020B0606020202030204" pitchFamily="34" charset="0"/>
              </a:rPr>
              <a:t>-----</a:t>
            </a:r>
          </a:p>
          <a:p>
            <a:endParaRPr lang="fr-FR" sz="800" dirty="0">
              <a:latin typeface="Arial Narrow" panose="020B0606020202030204" pitchFamily="34" charset="0"/>
              <a:cs typeface="Arial" panose="020B0604020202020204" pitchFamily="34" charset="0"/>
            </a:endParaRPr>
          </a:p>
          <a:p>
            <a:r>
              <a:rPr lang="fr-FR" sz="1400" dirty="0">
                <a:solidFill>
                  <a:srgbClr val="FFCC00"/>
                </a:solidFill>
                <a:latin typeface="Arial Black" panose="020B0A04020102020204" pitchFamily="34" charset="0"/>
              </a:rPr>
              <a:t>page 24</a:t>
            </a:r>
          </a:p>
          <a:p>
            <a:r>
              <a:rPr lang="fr-FR" sz="800" b="0" i="0" dirty="0">
                <a:effectLst/>
                <a:latin typeface="Arial Narrow" panose="020B0606020202030204" pitchFamily="34" charset="0"/>
              </a:rPr>
              <a:t>-----</a:t>
            </a:r>
          </a:p>
          <a:p>
            <a:endParaRPr lang="fr-FR" sz="800" dirty="0">
              <a:latin typeface="Arial Narrow" panose="020B0606020202030204" pitchFamily="34" charset="0"/>
              <a:cs typeface="Arial" panose="020B0604020202020204" pitchFamily="34" charset="0"/>
            </a:endParaRPr>
          </a:p>
          <a:p>
            <a:r>
              <a:rPr lang="fr-FR" sz="1400">
                <a:solidFill>
                  <a:srgbClr val="FFCC00"/>
                </a:solidFill>
                <a:latin typeface="Arial Black" panose="020B0A04020102020204" pitchFamily="34" charset="0"/>
              </a:rPr>
              <a:t>page 31</a:t>
            </a:r>
            <a:endParaRPr lang="fr-FR" sz="1400" dirty="0">
              <a:solidFill>
                <a:srgbClr val="FFCC00"/>
              </a:solidFill>
              <a:latin typeface="Arial Black" panose="020B0A04020102020204" pitchFamily="34" charset="0"/>
            </a:endParaRPr>
          </a:p>
          <a:p>
            <a:r>
              <a:rPr lang="fr-FR" sz="800" b="0" i="0" dirty="0">
                <a:effectLst/>
                <a:latin typeface="Arial Narrow" panose="020B0606020202030204" pitchFamily="34" charset="0"/>
              </a:rPr>
              <a:t>-----</a:t>
            </a:r>
          </a:p>
        </p:txBody>
      </p:sp>
    </p:spTree>
    <p:extLst>
      <p:ext uri="{BB962C8B-B14F-4D97-AF65-F5344CB8AC3E}">
        <p14:creationId xmlns:p14="http://schemas.microsoft.com/office/powerpoint/2010/main" val="31679970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 26">
            <a:extLst>
              <a:ext uri="{FF2B5EF4-FFF2-40B4-BE49-F238E27FC236}">
                <a16:creationId xmlns:a16="http://schemas.microsoft.com/office/drawing/2014/main" id="{B6FC7718-A254-811C-FC10-6FA661AAC6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204080">
            <a:off x="4957157" y="-213700"/>
            <a:ext cx="7128466" cy="7128466"/>
          </a:xfrm>
          <a:prstGeom prst="rect">
            <a:avLst/>
          </a:prstGeom>
        </p:spPr>
      </p:pic>
      <p:sp>
        <p:nvSpPr>
          <p:cNvPr id="22" name="Rectangle 21">
            <a:extLst>
              <a:ext uri="{FF2B5EF4-FFF2-40B4-BE49-F238E27FC236}">
                <a16:creationId xmlns:a16="http://schemas.microsoft.com/office/drawing/2014/main" id="{9B012D1F-2829-FFC7-510F-25A7709EEAAE}"/>
              </a:ext>
            </a:extLst>
          </p:cNvPr>
          <p:cNvSpPr/>
          <p:nvPr/>
        </p:nvSpPr>
        <p:spPr>
          <a:xfrm>
            <a:off x="0" y="0"/>
            <a:ext cx="12192000" cy="6858000"/>
          </a:xfrm>
          <a:prstGeom prst="rect">
            <a:avLst/>
          </a:prstGeom>
          <a:solidFill>
            <a:srgbClr val="FFFFFF">
              <a:alpha val="94902"/>
            </a:srgb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endParaRPr lang="fr-FR"/>
          </a:p>
        </p:txBody>
      </p:sp>
      <p:pic>
        <p:nvPicPr>
          <p:cNvPr id="11" name="Image 10">
            <a:extLst>
              <a:ext uri="{FF2B5EF4-FFF2-40B4-BE49-F238E27FC236}">
                <a16:creationId xmlns:a16="http://schemas.microsoft.com/office/drawing/2014/main" id="{5A137180-5641-267F-80A2-841602BCCD45}"/>
              </a:ext>
            </a:extLst>
          </p:cNvPr>
          <p:cNvPicPr>
            <a:picLocks noChangeAspect="1"/>
          </p:cNvPicPr>
          <p:nvPr/>
        </p:nvPicPr>
        <p:blipFill rotWithShape="1">
          <a:blip r:embed="rId3">
            <a:extLst>
              <a:ext uri="{28A0092B-C50C-407E-A947-70E740481C1C}">
                <a14:useLocalDpi xmlns:a14="http://schemas.microsoft.com/office/drawing/2010/main" val="0"/>
              </a:ext>
            </a:extLst>
          </a:blip>
          <a:srcRect t="44652" b="48584"/>
          <a:stretch/>
        </p:blipFill>
        <p:spPr>
          <a:xfrm>
            <a:off x="0" y="6314104"/>
            <a:ext cx="12192000" cy="549871"/>
          </a:xfrm>
          <a:prstGeom prst="rect">
            <a:avLst/>
          </a:prstGeom>
        </p:spPr>
      </p:pic>
      <p:pic>
        <p:nvPicPr>
          <p:cNvPr id="15" name="Image 14">
            <a:extLst>
              <a:ext uri="{FF2B5EF4-FFF2-40B4-BE49-F238E27FC236}">
                <a16:creationId xmlns:a16="http://schemas.microsoft.com/office/drawing/2014/main" id="{62A7E63B-62FB-CB57-D98C-6FF846B6CA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2605" y="129084"/>
            <a:ext cx="2456077" cy="614019"/>
          </a:xfrm>
          <a:prstGeom prst="rect">
            <a:avLst/>
          </a:prstGeom>
        </p:spPr>
      </p:pic>
      <p:sp>
        <p:nvSpPr>
          <p:cNvPr id="19" name="ZoneTexte 18">
            <a:extLst>
              <a:ext uri="{FF2B5EF4-FFF2-40B4-BE49-F238E27FC236}">
                <a16:creationId xmlns:a16="http://schemas.microsoft.com/office/drawing/2014/main" id="{FA820595-72BD-4A52-3385-8A5C7A0CB0AA}"/>
              </a:ext>
            </a:extLst>
          </p:cNvPr>
          <p:cNvSpPr txBox="1"/>
          <p:nvPr/>
        </p:nvSpPr>
        <p:spPr>
          <a:xfrm>
            <a:off x="3513884" y="152055"/>
            <a:ext cx="7106025" cy="369332"/>
          </a:xfrm>
          <a:prstGeom prst="rect">
            <a:avLst/>
          </a:prstGeom>
          <a:noFill/>
        </p:spPr>
        <p:txBody>
          <a:bodyPr wrap="square" rtlCol="0">
            <a:spAutoFit/>
          </a:bodyPr>
          <a:lstStyle/>
          <a:p>
            <a:r>
              <a:rPr lang="fr-FR" dirty="0">
                <a:solidFill>
                  <a:srgbClr val="FFCC00"/>
                </a:solidFill>
                <a:latin typeface="Arial Black" panose="020B0A04020102020204" pitchFamily="34" charset="0"/>
              </a:rPr>
              <a:t>POUR LES PLUS TEMERAIRES ! </a:t>
            </a:r>
          </a:p>
        </p:txBody>
      </p:sp>
      <p:sp>
        <p:nvSpPr>
          <p:cNvPr id="26" name="ZoneTexte 25">
            <a:extLst>
              <a:ext uri="{FF2B5EF4-FFF2-40B4-BE49-F238E27FC236}">
                <a16:creationId xmlns:a16="http://schemas.microsoft.com/office/drawing/2014/main" id="{C0837BBA-E6AA-5BA1-C0E9-BDEC0FBEF94D}"/>
              </a:ext>
            </a:extLst>
          </p:cNvPr>
          <p:cNvSpPr txBox="1"/>
          <p:nvPr/>
        </p:nvSpPr>
        <p:spPr>
          <a:xfrm>
            <a:off x="3513883" y="435788"/>
            <a:ext cx="7096805" cy="307777"/>
          </a:xfrm>
          <a:prstGeom prst="rect">
            <a:avLst/>
          </a:prstGeom>
          <a:noFill/>
        </p:spPr>
        <p:txBody>
          <a:bodyPr wrap="square" rtlCol="0">
            <a:spAutoFit/>
          </a:bodyPr>
          <a:lstStyle/>
          <a:p>
            <a:r>
              <a:rPr lang="fr-FR" sz="1400" b="1" dirty="0">
                <a:latin typeface="Arial Narrow" panose="020B0606020202030204" pitchFamily="34" charset="0"/>
              </a:rPr>
              <a:t>Nous pouvons organiser cette prestation pour vous, sur demande. </a:t>
            </a:r>
          </a:p>
        </p:txBody>
      </p:sp>
      <p:sp>
        <p:nvSpPr>
          <p:cNvPr id="64" name="Organigramme : Connecteur page suivante 63">
            <a:extLst>
              <a:ext uri="{FF2B5EF4-FFF2-40B4-BE49-F238E27FC236}">
                <a16:creationId xmlns:a16="http://schemas.microsoft.com/office/drawing/2014/main" id="{366C08AD-BBA2-FE1A-C081-5FA100624299}"/>
              </a:ext>
            </a:extLst>
          </p:cNvPr>
          <p:cNvSpPr/>
          <p:nvPr/>
        </p:nvSpPr>
        <p:spPr>
          <a:xfrm rot="16200000">
            <a:off x="1333329" y="-1324608"/>
            <a:ext cx="901732" cy="3568390"/>
          </a:xfrm>
          <a:prstGeom prst="flowChartOffpageConnector">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Espace réservé du numéro de diapositive 1">
            <a:extLst>
              <a:ext uri="{FF2B5EF4-FFF2-40B4-BE49-F238E27FC236}">
                <a16:creationId xmlns:a16="http://schemas.microsoft.com/office/drawing/2014/main" id="{AA357D29-DA52-3C9B-C810-92969D56FDD2}"/>
              </a:ext>
            </a:extLst>
          </p:cNvPr>
          <p:cNvSpPr>
            <a:spLocks noGrp="1"/>
          </p:cNvSpPr>
          <p:nvPr>
            <p:ph type="sldNum" sz="quarter" idx="12"/>
          </p:nvPr>
        </p:nvSpPr>
        <p:spPr/>
        <p:txBody>
          <a:bodyPr/>
          <a:lstStyle/>
          <a:p>
            <a:fld id="{D1EF6AC7-1DA7-45C6-9838-D7A25B92C10C}" type="slidenum">
              <a:rPr lang="fr-FR" smtClean="0"/>
              <a:t>20</a:t>
            </a:fld>
            <a:endParaRPr lang="fr-FR"/>
          </a:p>
        </p:txBody>
      </p:sp>
      <p:sp>
        <p:nvSpPr>
          <p:cNvPr id="5" name="ZoneTexte 4">
            <a:extLst>
              <a:ext uri="{FF2B5EF4-FFF2-40B4-BE49-F238E27FC236}">
                <a16:creationId xmlns:a16="http://schemas.microsoft.com/office/drawing/2014/main" id="{A7AAB1E3-6533-A705-DB4F-7252F0D58D76}"/>
              </a:ext>
            </a:extLst>
          </p:cNvPr>
          <p:cNvSpPr txBox="1"/>
          <p:nvPr/>
        </p:nvSpPr>
        <p:spPr>
          <a:xfrm>
            <a:off x="7291294" y="6431190"/>
            <a:ext cx="3675600" cy="215444"/>
          </a:xfrm>
          <a:prstGeom prst="rect">
            <a:avLst/>
          </a:prstGeom>
          <a:noFill/>
        </p:spPr>
        <p:txBody>
          <a:bodyPr wrap="square" rtlCol="0">
            <a:spAutoFit/>
          </a:bodyPr>
          <a:lstStyle/>
          <a:p>
            <a:r>
              <a:rPr lang="fr-FR" sz="800" dirty="0">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www.mission-agents-secrets.com</a:t>
            </a:r>
            <a:r>
              <a:rPr lang="fr-FR" sz="800" dirty="0">
                <a:solidFill>
                  <a:schemeClr val="bg1"/>
                </a:solidFill>
                <a:latin typeface="Arial" panose="020B0604020202020204" pitchFamily="34" charset="0"/>
                <a:cs typeface="Arial" panose="020B0604020202020204" pitchFamily="34" charset="0"/>
              </a:rPr>
              <a:t> Présentation client – version moyenne 1.0</a:t>
            </a:r>
          </a:p>
        </p:txBody>
      </p:sp>
      <p:sp>
        <p:nvSpPr>
          <p:cNvPr id="3" name="Rectangle 2">
            <a:extLst>
              <a:ext uri="{FF2B5EF4-FFF2-40B4-BE49-F238E27FC236}">
                <a16:creationId xmlns:a16="http://schemas.microsoft.com/office/drawing/2014/main" id="{2E88C8D9-007B-CE09-5D11-9140B33207C5}"/>
              </a:ext>
            </a:extLst>
          </p:cNvPr>
          <p:cNvSpPr/>
          <p:nvPr/>
        </p:nvSpPr>
        <p:spPr>
          <a:xfrm>
            <a:off x="0" y="4929172"/>
            <a:ext cx="12192000" cy="1384931"/>
          </a:xfrm>
          <a:prstGeom prst="rect">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a:extLst>
              <a:ext uri="{FF2B5EF4-FFF2-40B4-BE49-F238E27FC236}">
                <a16:creationId xmlns:a16="http://schemas.microsoft.com/office/drawing/2014/main" id="{8D45F96B-340B-9C4A-9211-E0BE1B597A5F}"/>
              </a:ext>
            </a:extLst>
          </p:cNvPr>
          <p:cNvSpPr txBox="1"/>
          <p:nvPr/>
        </p:nvSpPr>
        <p:spPr>
          <a:xfrm>
            <a:off x="-199872" y="36394"/>
            <a:ext cx="3352536" cy="846386"/>
          </a:xfrm>
          <a:prstGeom prst="rect">
            <a:avLst/>
          </a:prstGeom>
          <a:noFill/>
        </p:spPr>
        <p:txBody>
          <a:bodyPr wrap="square" rtlCol="0">
            <a:spAutoFit/>
          </a:bodyPr>
          <a:lstStyle/>
          <a:p>
            <a:pPr algn="ctr"/>
            <a:r>
              <a:rPr lang="fr-FR" sz="2400" b="1" dirty="0">
                <a:solidFill>
                  <a:srgbClr val="FF0000"/>
                </a:solidFill>
                <a:latin typeface="Arial Narrow" panose="020B0606020202030204" pitchFamily="34" charset="0"/>
              </a:rPr>
              <a:t>OPTION</a:t>
            </a:r>
            <a:r>
              <a:rPr lang="fr-FR" sz="2400" b="1" dirty="0">
                <a:latin typeface="Arial Narrow" panose="020B0606020202030204" pitchFamily="34" charset="0"/>
              </a:rPr>
              <a:t> : XTREM VOID</a:t>
            </a:r>
          </a:p>
          <a:p>
            <a:pPr algn="ctr"/>
            <a:endParaRPr lang="fr-FR" sz="1100" b="1" dirty="0">
              <a:solidFill>
                <a:schemeClr val="bg1"/>
              </a:solidFill>
              <a:latin typeface="Arial Narrow" panose="020B0606020202030204" pitchFamily="34" charset="0"/>
            </a:endParaRPr>
          </a:p>
          <a:p>
            <a:r>
              <a:rPr lang="fr-FR" sz="1400" b="1" dirty="0">
                <a:solidFill>
                  <a:schemeClr val="bg1"/>
                </a:solidFill>
                <a:latin typeface="Arial Narrow" panose="020B0606020202030204" pitchFamily="34" charset="0"/>
              </a:rPr>
              <a:t>     Activité 8</a:t>
            </a:r>
            <a:endParaRPr lang="fr-FR" dirty="0">
              <a:solidFill>
                <a:schemeClr val="bg1"/>
              </a:solidFill>
              <a:latin typeface="Arial Narrow" panose="020B0606020202030204" pitchFamily="34" charset="0"/>
            </a:endParaRPr>
          </a:p>
        </p:txBody>
      </p:sp>
      <p:pic>
        <p:nvPicPr>
          <p:cNvPr id="6" name="Image 5">
            <a:extLst>
              <a:ext uri="{FF2B5EF4-FFF2-40B4-BE49-F238E27FC236}">
                <a16:creationId xmlns:a16="http://schemas.microsoft.com/office/drawing/2014/main" id="{B28A3E7C-BC18-C242-83E9-11B9167A45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6259" y="970135"/>
            <a:ext cx="3478638" cy="2601416"/>
          </a:xfrm>
          <a:prstGeom prst="rect">
            <a:avLst/>
          </a:prstGeom>
        </p:spPr>
      </p:pic>
      <p:pic>
        <p:nvPicPr>
          <p:cNvPr id="9" name="Image 8">
            <a:extLst>
              <a:ext uri="{FF2B5EF4-FFF2-40B4-BE49-F238E27FC236}">
                <a16:creationId xmlns:a16="http://schemas.microsoft.com/office/drawing/2014/main" id="{F3663658-D94C-5A4D-9293-5C67E6EA22D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74649" y="946581"/>
            <a:ext cx="3510134" cy="2624970"/>
          </a:xfrm>
          <a:prstGeom prst="rect">
            <a:avLst/>
          </a:prstGeom>
        </p:spPr>
      </p:pic>
      <p:pic>
        <p:nvPicPr>
          <p:cNvPr id="23" name="Image 22">
            <a:extLst>
              <a:ext uri="{FF2B5EF4-FFF2-40B4-BE49-F238E27FC236}">
                <a16:creationId xmlns:a16="http://schemas.microsoft.com/office/drawing/2014/main" id="{71B5B4B3-2F24-434A-92F4-C0A88E2486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62572" y="3659660"/>
            <a:ext cx="3510134" cy="2624970"/>
          </a:xfrm>
          <a:prstGeom prst="rect">
            <a:avLst/>
          </a:prstGeom>
        </p:spPr>
      </p:pic>
      <p:pic>
        <p:nvPicPr>
          <p:cNvPr id="13" name="Image 12">
            <a:extLst>
              <a:ext uri="{FF2B5EF4-FFF2-40B4-BE49-F238E27FC236}">
                <a16:creationId xmlns:a16="http://schemas.microsoft.com/office/drawing/2014/main" id="{4766442A-0638-1B4A-92B1-44A3107B0DF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62572" y="946119"/>
            <a:ext cx="3510134" cy="2624970"/>
          </a:xfrm>
          <a:prstGeom prst="rect">
            <a:avLst/>
          </a:prstGeom>
        </p:spPr>
      </p:pic>
      <p:pic>
        <p:nvPicPr>
          <p:cNvPr id="17" name="Image 16">
            <a:extLst>
              <a:ext uri="{FF2B5EF4-FFF2-40B4-BE49-F238E27FC236}">
                <a16:creationId xmlns:a16="http://schemas.microsoft.com/office/drawing/2014/main" id="{2947DD44-B305-264A-8A84-8A67A251A2D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6259" y="3649805"/>
            <a:ext cx="3478638" cy="2601416"/>
          </a:xfrm>
          <a:prstGeom prst="rect">
            <a:avLst/>
          </a:prstGeom>
        </p:spPr>
      </p:pic>
      <p:pic>
        <p:nvPicPr>
          <p:cNvPr id="28" name="Image 27">
            <a:extLst>
              <a:ext uri="{FF2B5EF4-FFF2-40B4-BE49-F238E27FC236}">
                <a16:creationId xmlns:a16="http://schemas.microsoft.com/office/drawing/2014/main" id="{F1F875E0-26D5-3447-9269-B5F0EC658B3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30423" y="3649805"/>
            <a:ext cx="3550803" cy="2655383"/>
          </a:xfrm>
          <a:prstGeom prst="rect">
            <a:avLst/>
          </a:prstGeom>
        </p:spPr>
      </p:pic>
    </p:spTree>
    <p:extLst>
      <p:ext uri="{BB962C8B-B14F-4D97-AF65-F5344CB8AC3E}">
        <p14:creationId xmlns:p14="http://schemas.microsoft.com/office/powerpoint/2010/main" val="33692492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5A137180-5641-267F-80A2-841602BCCD45}"/>
              </a:ext>
            </a:extLst>
          </p:cNvPr>
          <p:cNvPicPr>
            <a:picLocks noChangeAspect="1"/>
          </p:cNvPicPr>
          <p:nvPr/>
        </p:nvPicPr>
        <p:blipFill rotWithShape="1">
          <a:blip r:embed="rId2">
            <a:extLst>
              <a:ext uri="{28A0092B-C50C-407E-A947-70E740481C1C}">
                <a14:useLocalDpi xmlns:a14="http://schemas.microsoft.com/office/drawing/2010/main" val="0"/>
              </a:ext>
            </a:extLst>
          </a:blip>
          <a:srcRect t="-1" b="15799"/>
          <a:stretch/>
        </p:blipFill>
        <p:spPr>
          <a:xfrm>
            <a:off x="0" y="6445"/>
            <a:ext cx="12192000" cy="6845109"/>
          </a:xfrm>
          <a:prstGeom prst="rect">
            <a:avLst/>
          </a:prstGeom>
        </p:spPr>
      </p:pic>
      <p:sp>
        <p:nvSpPr>
          <p:cNvPr id="2" name="Rectangle 1">
            <a:extLst>
              <a:ext uri="{FF2B5EF4-FFF2-40B4-BE49-F238E27FC236}">
                <a16:creationId xmlns:a16="http://schemas.microsoft.com/office/drawing/2014/main" id="{FB9A4A62-FFE0-3960-1447-417495338262}"/>
              </a:ext>
            </a:extLst>
          </p:cNvPr>
          <p:cNvSpPr/>
          <p:nvPr/>
        </p:nvSpPr>
        <p:spPr>
          <a:xfrm>
            <a:off x="-2" y="6227482"/>
            <a:ext cx="12192002" cy="630518"/>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p>
        </p:txBody>
      </p:sp>
      <p:pic>
        <p:nvPicPr>
          <p:cNvPr id="27" name="Image 26">
            <a:extLst>
              <a:ext uri="{FF2B5EF4-FFF2-40B4-BE49-F238E27FC236}">
                <a16:creationId xmlns:a16="http://schemas.microsoft.com/office/drawing/2014/main" id="{B6FC7718-A254-811C-FC10-6FA661AAC6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04080">
            <a:off x="4957157" y="-213700"/>
            <a:ext cx="7128466" cy="7128466"/>
          </a:xfrm>
          <a:prstGeom prst="rect">
            <a:avLst/>
          </a:prstGeom>
        </p:spPr>
      </p:pic>
      <p:sp>
        <p:nvSpPr>
          <p:cNvPr id="50" name="Organigramme : Connecteur page suivante 49">
            <a:extLst>
              <a:ext uri="{FF2B5EF4-FFF2-40B4-BE49-F238E27FC236}">
                <a16:creationId xmlns:a16="http://schemas.microsoft.com/office/drawing/2014/main" id="{C357D60C-E760-50FC-AA40-F682144DF573}"/>
              </a:ext>
            </a:extLst>
          </p:cNvPr>
          <p:cNvSpPr/>
          <p:nvPr/>
        </p:nvSpPr>
        <p:spPr>
          <a:xfrm rot="16200000">
            <a:off x="4571998" y="-2713317"/>
            <a:ext cx="3048002" cy="12192001"/>
          </a:xfrm>
          <a:prstGeom prst="flowChartOffpageConnector">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Image 14">
            <a:extLst>
              <a:ext uri="{FF2B5EF4-FFF2-40B4-BE49-F238E27FC236}">
                <a16:creationId xmlns:a16="http://schemas.microsoft.com/office/drawing/2014/main" id="{62A7E63B-62FB-CB57-D98C-6FF846B6CA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2605" y="129084"/>
            <a:ext cx="2456077" cy="614019"/>
          </a:xfrm>
          <a:prstGeom prst="rect">
            <a:avLst/>
          </a:prstGeom>
        </p:spPr>
      </p:pic>
      <p:sp>
        <p:nvSpPr>
          <p:cNvPr id="24" name="ZoneTexte 23">
            <a:extLst>
              <a:ext uri="{FF2B5EF4-FFF2-40B4-BE49-F238E27FC236}">
                <a16:creationId xmlns:a16="http://schemas.microsoft.com/office/drawing/2014/main" id="{AE8FBBAE-F7E7-4891-CBAE-2676972979AB}"/>
              </a:ext>
            </a:extLst>
          </p:cNvPr>
          <p:cNvSpPr txBox="1"/>
          <p:nvPr/>
        </p:nvSpPr>
        <p:spPr>
          <a:xfrm>
            <a:off x="5341639" y="2820991"/>
            <a:ext cx="6850361" cy="1123384"/>
          </a:xfrm>
          <a:prstGeom prst="rect">
            <a:avLst/>
          </a:prstGeom>
          <a:noFill/>
        </p:spPr>
        <p:txBody>
          <a:bodyPr wrap="square" rtlCol="0">
            <a:spAutoFit/>
          </a:bodyPr>
          <a:lstStyle/>
          <a:p>
            <a:r>
              <a:rPr lang="fr-FR" sz="2800" dirty="0">
                <a:latin typeface="Arial Black" panose="020B0A04020102020204" pitchFamily="34" charset="0"/>
              </a:rPr>
              <a:t>Murder Party / Escape Game</a:t>
            </a:r>
          </a:p>
          <a:p>
            <a:r>
              <a:rPr lang="fr-FR" sz="2800" dirty="0">
                <a:latin typeface="Arial Black" panose="020B0A04020102020204" pitchFamily="34" charset="0"/>
              </a:rPr>
              <a:t>LA RÉSOLUTION D’ENQUÊTE</a:t>
            </a:r>
          </a:p>
          <a:p>
            <a:r>
              <a:rPr lang="fr-FR" sz="1100" dirty="0">
                <a:solidFill>
                  <a:schemeClr val="bg1"/>
                </a:solidFill>
                <a:latin typeface="Arial Black" panose="020B0A04020102020204" pitchFamily="34" charset="0"/>
                <a:cs typeface="Arial" panose="020B0604020202020204" pitchFamily="34" charset="0"/>
              </a:rPr>
              <a:t>Jour 2 de votre événement</a:t>
            </a:r>
          </a:p>
        </p:txBody>
      </p:sp>
      <p:pic>
        <p:nvPicPr>
          <p:cNvPr id="52" name="Image 51">
            <a:extLst>
              <a:ext uri="{FF2B5EF4-FFF2-40B4-BE49-F238E27FC236}">
                <a16:creationId xmlns:a16="http://schemas.microsoft.com/office/drawing/2014/main" id="{D61270DC-3512-2047-F1E4-9442EDA870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292058" y="2448583"/>
            <a:ext cx="2893149" cy="1929191"/>
          </a:xfrm>
          <a:prstGeom prst="rect">
            <a:avLst/>
          </a:prstGeom>
        </p:spPr>
      </p:pic>
      <p:sp>
        <p:nvSpPr>
          <p:cNvPr id="3" name="Espace réservé du numéro de diapositive 2">
            <a:extLst>
              <a:ext uri="{FF2B5EF4-FFF2-40B4-BE49-F238E27FC236}">
                <a16:creationId xmlns:a16="http://schemas.microsoft.com/office/drawing/2014/main" id="{D9125AB3-F59A-F22B-89B9-DBA95C4DB74C}"/>
              </a:ext>
            </a:extLst>
          </p:cNvPr>
          <p:cNvSpPr>
            <a:spLocks noGrp="1"/>
          </p:cNvSpPr>
          <p:nvPr>
            <p:ph type="sldNum" sz="quarter" idx="12"/>
          </p:nvPr>
        </p:nvSpPr>
        <p:spPr/>
        <p:txBody>
          <a:bodyPr/>
          <a:lstStyle/>
          <a:p>
            <a:fld id="{D1EF6AC7-1DA7-45C6-9838-D7A25B92C10C}" type="slidenum">
              <a:rPr lang="fr-FR" smtClean="0"/>
              <a:t>21</a:t>
            </a:fld>
            <a:endParaRPr lang="fr-FR"/>
          </a:p>
        </p:txBody>
      </p:sp>
      <p:sp>
        <p:nvSpPr>
          <p:cNvPr id="6" name="ZoneTexte 5">
            <a:extLst>
              <a:ext uri="{FF2B5EF4-FFF2-40B4-BE49-F238E27FC236}">
                <a16:creationId xmlns:a16="http://schemas.microsoft.com/office/drawing/2014/main" id="{31F858F8-8B1C-96FE-B6C7-503A04E7CDA7}"/>
              </a:ext>
            </a:extLst>
          </p:cNvPr>
          <p:cNvSpPr txBox="1"/>
          <p:nvPr/>
        </p:nvSpPr>
        <p:spPr>
          <a:xfrm>
            <a:off x="7291294" y="6431190"/>
            <a:ext cx="3675600" cy="215444"/>
          </a:xfrm>
          <a:prstGeom prst="rect">
            <a:avLst/>
          </a:prstGeom>
          <a:noFill/>
        </p:spPr>
        <p:txBody>
          <a:bodyPr wrap="square" rtlCol="0">
            <a:spAutoFit/>
          </a:bodyPr>
          <a:lstStyle/>
          <a:p>
            <a:r>
              <a:rPr lang="fr-FR" sz="800" dirty="0">
                <a:solidFill>
                  <a:schemeClr val="bg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www.mission-agents-secrets.com</a:t>
            </a:r>
            <a:r>
              <a:rPr lang="fr-FR" sz="800" dirty="0">
                <a:solidFill>
                  <a:schemeClr val="bg1"/>
                </a:solidFill>
                <a:latin typeface="Arial" panose="020B0604020202020204" pitchFamily="34" charset="0"/>
                <a:cs typeface="Arial" panose="020B0604020202020204" pitchFamily="34" charset="0"/>
              </a:rPr>
              <a:t> Présentation client – version moyenne 1.0</a:t>
            </a:r>
          </a:p>
        </p:txBody>
      </p:sp>
      <p:pic>
        <p:nvPicPr>
          <p:cNvPr id="5" name="Image 4">
            <a:extLst>
              <a:ext uri="{FF2B5EF4-FFF2-40B4-BE49-F238E27FC236}">
                <a16:creationId xmlns:a16="http://schemas.microsoft.com/office/drawing/2014/main" id="{3F674449-389F-1FD4-C99D-0864ED3F57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00" y="2052918"/>
            <a:ext cx="3526117" cy="2644588"/>
          </a:xfrm>
          <a:prstGeom prst="rect">
            <a:avLst/>
          </a:prstGeom>
        </p:spPr>
      </p:pic>
    </p:spTree>
    <p:extLst>
      <p:ext uri="{BB962C8B-B14F-4D97-AF65-F5344CB8AC3E}">
        <p14:creationId xmlns:p14="http://schemas.microsoft.com/office/powerpoint/2010/main" val="16727594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 26">
            <a:extLst>
              <a:ext uri="{FF2B5EF4-FFF2-40B4-BE49-F238E27FC236}">
                <a16:creationId xmlns:a16="http://schemas.microsoft.com/office/drawing/2014/main" id="{B6FC7718-A254-811C-FC10-6FA661AAC6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204080">
            <a:off x="4957157" y="-213700"/>
            <a:ext cx="7128466" cy="7128466"/>
          </a:xfrm>
          <a:prstGeom prst="rect">
            <a:avLst/>
          </a:prstGeom>
        </p:spPr>
      </p:pic>
      <p:sp>
        <p:nvSpPr>
          <p:cNvPr id="22" name="Rectangle 21">
            <a:extLst>
              <a:ext uri="{FF2B5EF4-FFF2-40B4-BE49-F238E27FC236}">
                <a16:creationId xmlns:a16="http://schemas.microsoft.com/office/drawing/2014/main" id="{9B012D1F-2829-FFC7-510F-25A7709EEAAE}"/>
              </a:ext>
            </a:extLst>
          </p:cNvPr>
          <p:cNvSpPr/>
          <p:nvPr/>
        </p:nvSpPr>
        <p:spPr>
          <a:xfrm>
            <a:off x="0" y="0"/>
            <a:ext cx="12192000" cy="6858000"/>
          </a:xfrm>
          <a:prstGeom prst="rect">
            <a:avLst/>
          </a:prstGeom>
          <a:solidFill>
            <a:srgbClr val="FFFFFF">
              <a:alpha val="94902"/>
            </a:srgb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endParaRPr lang="fr-FR"/>
          </a:p>
        </p:txBody>
      </p:sp>
      <p:sp>
        <p:nvSpPr>
          <p:cNvPr id="20" name="Rectangle 19">
            <a:extLst>
              <a:ext uri="{FF2B5EF4-FFF2-40B4-BE49-F238E27FC236}">
                <a16:creationId xmlns:a16="http://schemas.microsoft.com/office/drawing/2014/main" id="{6D5A02F2-7C22-F06D-4696-EC2AC511458A}"/>
              </a:ext>
            </a:extLst>
          </p:cNvPr>
          <p:cNvSpPr/>
          <p:nvPr/>
        </p:nvSpPr>
        <p:spPr>
          <a:xfrm>
            <a:off x="7076140" y="1268223"/>
            <a:ext cx="3812988" cy="2623795"/>
          </a:xfrm>
          <a:prstGeom prst="rect">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5A137180-5641-267F-80A2-841602BCCD45}"/>
              </a:ext>
            </a:extLst>
          </p:cNvPr>
          <p:cNvPicPr>
            <a:picLocks noChangeAspect="1"/>
          </p:cNvPicPr>
          <p:nvPr/>
        </p:nvPicPr>
        <p:blipFill rotWithShape="1">
          <a:blip r:embed="rId3">
            <a:extLst>
              <a:ext uri="{28A0092B-C50C-407E-A947-70E740481C1C}">
                <a14:useLocalDpi xmlns:a14="http://schemas.microsoft.com/office/drawing/2010/main" val="0"/>
              </a:ext>
            </a:extLst>
          </a:blip>
          <a:srcRect t="44652" b="48584"/>
          <a:stretch/>
        </p:blipFill>
        <p:spPr>
          <a:xfrm>
            <a:off x="0" y="6314104"/>
            <a:ext cx="12192000" cy="549871"/>
          </a:xfrm>
          <a:prstGeom prst="rect">
            <a:avLst/>
          </a:prstGeom>
        </p:spPr>
      </p:pic>
      <p:pic>
        <p:nvPicPr>
          <p:cNvPr id="15" name="Image 14">
            <a:extLst>
              <a:ext uri="{FF2B5EF4-FFF2-40B4-BE49-F238E27FC236}">
                <a16:creationId xmlns:a16="http://schemas.microsoft.com/office/drawing/2014/main" id="{62A7E63B-62FB-CB57-D98C-6FF846B6CA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2605" y="129084"/>
            <a:ext cx="2456077" cy="614019"/>
          </a:xfrm>
          <a:prstGeom prst="rect">
            <a:avLst/>
          </a:prstGeom>
        </p:spPr>
      </p:pic>
      <p:sp>
        <p:nvSpPr>
          <p:cNvPr id="19" name="ZoneTexte 18">
            <a:extLst>
              <a:ext uri="{FF2B5EF4-FFF2-40B4-BE49-F238E27FC236}">
                <a16:creationId xmlns:a16="http://schemas.microsoft.com/office/drawing/2014/main" id="{FA820595-72BD-4A52-3385-8A5C7A0CB0AA}"/>
              </a:ext>
            </a:extLst>
          </p:cNvPr>
          <p:cNvSpPr txBox="1"/>
          <p:nvPr/>
        </p:nvSpPr>
        <p:spPr>
          <a:xfrm>
            <a:off x="1960901" y="174582"/>
            <a:ext cx="7529479" cy="369332"/>
          </a:xfrm>
          <a:prstGeom prst="rect">
            <a:avLst/>
          </a:prstGeom>
          <a:noFill/>
        </p:spPr>
        <p:txBody>
          <a:bodyPr wrap="square" rtlCol="0">
            <a:spAutoFit/>
          </a:bodyPr>
          <a:lstStyle/>
          <a:p>
            <a:r>
              <a:rPr lang="fr-FR" dirty="0">
                <a:solidFill>
                  <a:srgbClr val="FFCC00"/>
                </a:solidFill>
                <a:latin typeface="Arial Black" panose="020B0A04020102020204" pitchFamily="34" charset="0"/>
              </a:rPr>
              <a:t>Murder Party / Escape Game : MISSION AGENTS SECRETS</a:t>
            </a:r>
          </a:p>
        </p:txBody>
      </p:sp>
      <p:sp>
        <p:nvSpPr>
          <p:cNvPr id="26" name="ZoneTexte 25">
            <a:extLst>
              <a:ext uri="{FF2B5EF4-FFF2-40B4-BE49-F238E27FC236}">
                <a16:creationId xmlns:a16="http://schemas.microsoft.com/office/drawing/2014/main" id="{C0837BBA-E6AA-5BA1-C0E9-BDEC0FBEF94D}"/>
              </a:ext>
            </a:extLst>
          </p:cNvPr>
          <p:cNvSpPr txBox="1"/>
          <p:nvPr/>
        </p:nvSpPr>
        <p:spPr>
          <a:xfrm>
            <a:off x="1952803" y="469319"/>
            <a:ext cx="7096805" cy="307777"/>
          </a:xfrm>
          <a:prstGeom prst="rect">
            <a:avLst/>
          </a:prstGeom>
          <a:noFill/>
        </p:spPr>
        <p:txBody>
          <a:bodyPr wrap="square" rtlCol="0">
            <a:spAutoFit/>
          </a:bodyPr>
          <a:lstStyle/>
          <a:p>
            <a:r>
              <a:rPr lang="fr-FR" sz="1400" b="1" dirty="0">
                <a:latin typeface="Arial Narrow" panose="020B0606020202030204" pitchFamily="34" charset="0"/>
              </a:rPr>
              <a:t>Le dénouement : LA RÉSOLUTION D’ENQUÊTE</a:t>
            </a:r>
          </a:p>
        </p:txBody>
      </p:sp>
      <p:pic>
        <p:nvPicPr>
          <p:cNvPr id="30" name="Graphique 29" descr="Horloge avec un remplissage uni">
            <a:extLst>
              <a:ext uri="{FF2B5EF4-FFF2-40B4-BE49-F238E27FC236}">
                <a16:creationId xmlns:a16="http://schemas.microsoft.com/office/drawing/2014/main" id="{18E95922-726C-3A39-703F-3DB90C94277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902045" y="462714"/>
            <a:ext cx="411318" cy="411318"/>
          </a:xfrm>
          <a:prstGeom prst="rect">
            <a:avLst/>
          </a:prstGeom>
        </p:spPr>
      </p:pic>
      <p:sp>
        <p:nvSpPr>
          <p:cNvPr id="31" name="ZoneTexte 30">
            <a:extLst>
              <a:ext uri="{FF2B5EF4-FFF2-40B4-BE49-F238E27FC236}">
                <a16:creationId xmlns:a16="http://schemas.microsoft.com/office/drawing/2014/main" id="{9E5866FF-7AE5-68C6-2E57-2D5F382F3B4C}"/>
              </a:ext>
            </a:extLst>
          </p:cNvPr>
          <p:cNvSpPr txBox="1"/>
          <p:nvPr/>
        </p:nvSpPr>
        <p:spPr>
          <a:xfrm>
            <a:off x="8113001" y="440067"/>
            <a:ext cx="854636" cy="461665"/>
          </a:xfrm>
          <a:prstGeom prst="rect">
            <a:avLst/>
          </a:prstGeom>
          <a:noFill/>
        </p:spPr>
        <p:txBody>
          <a:bodyPr wrap="square" rtlCol="0">
            <a:spAutoFit/>
          </a:bodyPr>
          <a:lstStyle/>
          <a:p>
            <a:pPr algn="r"/>
            <a:r>
              <a:rPr lang="fr-FR" sz="2400" dirty="0">
                <a:solidFill>
                  <a:schemeClr val="bg1">
                    <a:lumMod val="50000"/>
                  </a:schemeClr>
                </a:solidFill>
                <a:latin typeface="Arial Narrow" panose="020B0606020202030204" pitchFamily="34" charset="0"/>
              </a:rPr>
              <a:t>02:30</a:t>
            </a:r>
          </a:p>
        </p:txBody>
      </p:sp>
      <p:sp>
        <p:nvSpPr>
          <p:cNvPr id="24" name="ZoneTexte 23">
            <a:extLst>
              <a:ext uri="{FF2B5EF4-FFF2-40B4-BE49-F238E27FC236}">
                <a16:creationId xmlns:a16="http://schemas.microsoft.com/office/drawing/2014/main" id="{AE8FBBAE-F7E7-4891-CBAE-2676972979AB}"/>
              </a:ext>
            </a:extLst>
          </p:cNvPr>
          <p:cNvSpPr txBox="1"/>
          <p:nvPr/>
        </p:nvSpPr>
        <p:spPr>
          <a:xfrm>
            <a:off x="656531" y="1112833"/>
            <a:ext cx="5210930" cy="2623795"/>
          </a:xfrm>
          <a:prstGeom prst="rect">
            <a:avLst/>
          </a:prstGeom>
          <a:noFill/>
        </p:spPr>
        <p:txBody>
          <a:bodyPr wrap="square" rtlCol="0">
            <a:spAutoFit/>
          </a:bodyPr>
          <a:lstStyle/>
          <a:p>
            <a:pPr algn="l"/>
            <a:r>
              <a:rPr lang="fr-FR" sz="1200" b="0" i="0" dirty="0">
                <a:effectLst/>
                <a:latin typeface="Arial Black" panose="020B0A04020102020204" pitchFamily="34" charset="0"/>
              </a:rPr>
              <a:t>La Résolution d’Enquête</a:t>
            </a:r>
          </a:p>
          <a:p>
            <a:pPr algn="l"/>
            <a:endParaRPr lang="fr-FR" sz="1200" b="0" i="0" dirty="0">
              <a:effectLst/>
              <a:latin typeface="Arial Black" panose="020B0A04020102020204" pitchFamily="34" charset="0"/>
            </a:endParaRPr>
          </a:p>
          <a:p>
            <a:pPr algn="l"/>
            <a:r>
              <a:rPr lang="fr-FR" sz="1000" b="0" i="0" dirty="0">
                <a:effectLst/>
                <a:latin typeface="Arial Narrow" panose="020B0606020202030204" pitchFamily="34" charset="0"/>
              </a:rPr>
              <a:t>Un jeu de rôle grandeur nature vous attend. Maintenant que les agents sont certifiés grâce aux tampons sur leur passeport, les malfrats n'ont qu'à bien se tenir. </a:t>
            </a:r>
          </a:p>
          <a:p>
            <a:pPr algn="l"/>
            <a:endParaRPr lang="fr-FR" sz="1000" dirty="0">
              <a:latin typeface="Arial Narrow" panose="020B0606020202030204" pitchFamily="34" charset="0"/>
            </a:endParaRPr>
          </a:p>
          <a:p>
            <a:pPr algn="l"/>
            <a:r>
              <a:rPr lang="fr-FR" sz="1000" b="0" i="0" dirty="0">
                <a:effectLst/>
                <a:latin typeface="Arial Narrow" panose="020B0606020202030204" pitchFamily="34" charset="0"/>
              </a:rPr>
              <a:t>Notre grand jeu est un outil de médiation culturelle innovant qui consiste à plonger les acteurs au cœur d'une temporalité et d'un contexte précis. Comme un Cluedo géant, la "résolution d'Enquête" est un mélange de théâtre d'improvisation, un jeu d'enquête et une aventure policière.</a:t>
            </a:r>
          </a:p>
          <a:p>
            <a:pPr algn="l"/>
            <a:endParaRPr lang="fr-FR" sz="1000" b="0" i="0" dirty="0">
              <a:effectLst/>
              <a:latin typeface="Arial Narrow" panose="020B0606020202030204" pitchFamily="34" charset="0"/>
            </a:endParaRPr>
          </a:p>
          <a:p>
            <a:pPr algn="l"/>
            <a:r>
              <a:rPr lang="fr-FR" sz="1000" b="0" i="0" dirty="0">
                <a:effectLst/>
                <a:latin typeface="Arial Narrow" panose="020B0606020202030204" pitchFamily="34" charset="0"/>
              </a:rPr>
              <a:t>Codes, Mots de passe, Cryptex, Relevé d'empreintes, Analyse de vidéo-surveillance, Résultat d'interrogatoire, Morse, Recherche de fichiers informatiques, Témoignages, Solutions chimiques, Lumières UV, Combinaisons de chiffres, Prise en note, Brainstorming d'équipe, Manipulation d'indices, Interprétations topographiques, Recherches WEB... </a:t>
            </a:r>
          </a:p>
          <a:p>
            <a:pPr algn="l"/>
            <a:endParaRPr lang="fr-FR" sz="1000" dirty="0">
              <a:latin typeface="Arial Narrow" panose="020B0606020202030204" pitchFamily="34" charset="0"/>
            </a:endParaRPr>
          </a:p>
          <a:p>
            <a:pPr algn="l"/>
            <a:r>
              <a:rPr lang="fr-FR" sz="1000" b="0" i="0" dirty="0">
                <a:effectLst/>
                <a:latin typeface="Arial Narrow" panose="020B0606020202030204" pitchFamily="34" charset="0"/>
              </a:rPr>
              <a:t>Les participants doivent tenter de récupérer le plus d'élément possible pour élaborer leur théorie</a:t>
            </a:r>
          </a:p>
          <a:p>
            <a:pPr algn="l"/>
            <a:endParaRPr lang="fr-FR" sz="1050" dirty="0">
              <a:solidFill>
                <a:srgbClr val="FFFFFF"/>
              </a:solidFill>
              <a:latin typeface="Arial Narrow" panose="020B0606020202030204" pitchFamily="34" charset="0"/>
            </a:endParaRPr>
          </a:p>
        </p:txBody>
      </p:sp>
      <p:pic>
        <p:nvPicPr>
          <p:cNvPr id="53" name="Graphique 52" descr="Mille avec un remplissage uni">
            <a:extLst>
              <a:ext uri="{FF2B5EF4-FFF2-40B4-BE49-F238E27FC236}">
                <a16:creationId xmlns:a16="http://schemas.microsoft.com/office/drawing/2014/main" id="{AA032C36-9087-B9FE-6E6B-506D90544BD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559651" y="5248324"/>
            <a:ext cx="321058" cy="321058"/>
          </a:xfrm>
          <a:prstGeom prst="rect">
            <a:avLst/>
          </a:prstGeom>
        </p:spPr>
      </p:pic>
      <p:pic>
        <p:nvPicPr>
          <p:cNvPr id="55" name="Graphique 54" descr="Cœur avec un remplissage uni">
            <a:extLst>
              <a:ext uri="{FF2B5EF4-FFF2-40B4-BE49-F238E27FC236}">
                <a16:creationId xmlns:a16="http://schemas.microsoft.com/office/drawing/2014/main" id="{6CF93FB8-C4B3-6DEE-9CA5-FBD87C07D85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028287" y="5248324"/>
            <a:ext cx="321058" cy="321058"/>
          </a:xfrm>
          <a:prstGeom prst="rect">
            <a:avLst/>
          </a:prstGeom>
        </p:spPr>
      </p:pic>
      <p:pic>
        <p:nvPicPr>
          <p:cNvPr id="57" name="Graphique 56" descr="Engrenage avec un remplissage uni">
            <a:extLst>
              <a:ext uri="{FF2B5EF4-FFF2-40B4-BE49-F238E27FC236}">
                <a16:creationId xmlns:a16="http://schemas.microsoft.com/office/drawing/2014/main" id="{14D79FD6-43B3-EF9D-C904-6597A2E8BAB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269609" y="5248324"/>
            <a:ext cx="321058" cy="321058"/>
          </a:xfrm>
          <a:prstGeom prst="rect">
            <a:avLst/>
          </a:prstGeom>
        </p:spPr>
      </p:pic>
      <p:sp>
        <p:nvSpPr>
          <p:cNvPr id="58" name="ZoneTexte 57">
            <a:extLst>
              <a:ext uri="{FF2B5EF4-FFF2-40B4-BE49-F238E27FC236}">
                <a16:creationId xmlns:a16="http://schemas.microsoft.com/office/drawing/2014/main" id="{BD28DE8F-9495-50DF-89B9-CEEAAB9157E0}"/>
              </a:ext>
            </a:extLst>
          </p:cNvPr>
          <p:cNvSpPr txBox="1"/>
          <p:nvPr/>
        </p:nvSpPr>
        <p:spPr>
          <a:xfrm>
            <a:off x="2292288" y="5248324"/>
            <a:ext cx="2162736" cy="954107"/>
          </a:xfrm>
          <a:prstGeom prst="rect">
            <a:avLst/>
          </a:prstGeom>
          <a:noFill/>
        </p:spPr>
        <p:txBody>
          <a:bodyPr wrap="square" rtlCol="0">
            <a:spAutoFit/>
          </a:bodyPr>
          <a:lstStyle/>
          <a:p>
            <a:r>
              <a:rPr lang="fr-FR" sz="1400" b="1" dirty="0">
                <a:solidFill>
                  <a:srgbClr val="FFCC00"/>
                </a:solidFill>
                <a:latin typeface="Arial Narrow" panose="020B0606020202030204" pitchFamily="34" charset="0"/>
              </a:rPr>
              <a:t>On aime !</a:t>
            </a:r>
          </a:p>
          <a:p>
            <a:r>
              <a:rPr lang="fr-FR" sz="1050" dirty="0">
                <a:latin typeface="Arial Narrow" panose="020B0606020202030204" pitchFamily="34" charset="0"/>
              </a:rPr>
              <a:t>Que les équipes doivent </a:t>
            </a:r>
            <a:r>
              <a:rPr lang="fr-FR" sz="1050" b="1" dirty="0">
                <a:latin typeface="Arial Narrow" panose="020B0606020202030204" pitchFamily="34" charset="0"/>
              </a:rPr>
              <a:t>collaborer</a:t>
            </a:r>
            <a:r>
              <a:rPr lang="fr-FR" sz="1050" dirty="0">
                <a:latin typeface="Arial Narrow" panose="020B0606020202030204" pitchFamily="34" charset="0"/>
              </a:rPr>
              <a:t> pour obtenir le résultat final. Les espaces, les éléments tellement différents à retrouver, en font une prestation très </a:t>
            </a:r>
            <a:r>
              <a:rPr lang="fr-FR" sz="1050" b="1" dirty="0">
                <a:latin typeface="Arial Narrow" panose="020B0606020202030204" pitchFamily="34" charset="0"/>
              </a:rPr>
              <a:t>immersive</a:t>
            </a:r>
          </a:p>
        </p:txBody>
      </p:sp>
      <p:sp>
        <p:nvSpPr>
          <p:cNvPr id="60" name="ZoneTexte 59">
            <a:extLst>
              <a:ext uri="{FF2B5EF4-FFF2-40B4-BE49-F238E27FC236}">
                <a16:creationId xmlns:a16="http://schemas.microsoft.com/office/drawing/2014/main" id="{B83E39DE-03D9-BA4D-1F23-FE8D9AAE2600}"/>
              </a:ext>
            </a:extLst>
          </p:cNvPr>
          <p:cNvSpPr txBox="1"/>
          <p:nvPr/>
        </p:nvSpPr>
        <p:spPr>
          <a:xfrm>
            <a:off x="4878799" y="5248324"/>
            <a:ext cx="2194609" cy="954107"/>
          </a:xfrm>
          <a:prstGeom prst="rect">
            <a:avLst/>
          </a:prstGeom>
          <a:noFill/>
        </p:spPr>
        <p:txBody>
          <a:bodyPr wrap="square" rtlCol="0">
            <a:spAutoFit/>
          </a:bodyPr>
          <a:lstStyle/>
          <a:p>
            <a:r>
              <a:rPr lang="fr-FR" sz="1400" b="1" dirty="0">
                <a:solidFill>
                  <a:srgbClr val="FFCC00"/>
                </a:solidFill>
                <a:latin typeface="Arial Narrow" panose="020B0606020202030204" pitchFamily="34" charset="0"/>
              </a:rPr>
              <a:t>Avantage public</a:t>
            </a:r>
          </a:p>
          <a:p>
            <a:r>
              <a:rPr lang="fr-FR" sz="1050" dirty="0">
                <a:latin typeface="Arial Narrow" panose="020B0606020202030204" pitchFamily="34" charset="0"/>
              </a:rPr>
              <a:t>Une </a:t>
            </a:r>
            <a:r>
              <a:rPr lang="fr-FR" sz="1050" b="1" dirty="0">
                <a:latin typeface="Arial Narrow" panose="020B0606020202030204" pitchFamily="34" charset="0"/>
              </a:rPr>
              <a:t>multitude d’indice </a:t>
            </a:r>
            <a:r>
              <a:rPr lang="fr-FR" sz="1050" dirty="0">
                <a:latin typeface="Arial Narrow" panose="020B0606020202030204" pitchFamily="34" charset="0"/>
              </a:rPr>
              <a:t>à trouver. La facilité de </a:t>
            </a:r>
            <a:r>
              <a:rPr lang="fr-FR" sz="1050" b="1" dirty="0">
                <a:latin typeface="Arial Narrow" panose="020B0606020202030204" pitchFamily="34" charset="0"/>
              </a:rPr>
              <a:t>se prendre au jeu </a:t>
            </a:r>
            <a:r>
              <a:rPr lang="fr-FR" sz="1050" dirty="0">
                <a:latin typeface="Arial Narrow" panose="020B0606020202030204" pitchFamily="34" charset="0"/>
              </a:rPr>
              <a:t>pour retrouver le commanditaire du vol, retrouver le flacon de parfum et la recette</a:t>
            </a:r>
          </a:p>
        </p:txBody>
      </p:sp>
      <p:sp>
        <p:nvSpPr>
          <p:cNvPr id="61" name="ZoneTexte 60">
            <a:extLst>
              <a:ext uri="{FF2B5EF4-FFF2-40B4-BE49-F238E27FC236}">
                <a16:creationId xmlns:a16="http://schemas.microsoft.com/office/drawing/2014/main" id="{35F7C635-F905-F6DB-7573-C82A341C525B}"/>
              </a:ext>
            </a:extLst>
          </p:cNvPr>
          <p:cNvSpPr txBox="1"/>
          <p:nvPr/>
        </p:nvSpPr>
        <p:spPr>
          <a:xfrm>
            <a:off x="7590667" y="5248324"/>
            <a:ext cx="2210746" cy="954107"/>
          </a:xfrm>
          <a:prstGeom prst="rect">
            <a:avLst/>
          </a:prstGeom>
          <a:noFill/>
        </p:spPr>
        <p:txBody>
          <a:bodyPr wrap="square" rtlCol="0">
            <a:spAutoFit/>
          </a:bodyPr>
          <a:lstStyle/>
          <a:p>
            <a:r>
              <a:rPr lang="fr-FR" sz="1400" b="1" dirty="0">
                <a:solidFill>
                  <a:srgbClr val="FFCC00"/>
                </a:solidFill>
                <a:latin typeface="Arial Narrow" panose="020B0606020202030204" pitchFamily="34" charset="0"/>
              </a:rPr>
              <a:t>Avantage organisateur</a:t>
            </a:r>
          </a:p>
          <a:p>
            <a:r>
              <a:rPr lang="fr-FR" sz="1050" dirty="0">
                <a:latin typeface="Arial Narrow" panose="020B0606020202030204" pitchFamily="34" charset="0"/>
              </a:rPr>
              <a:t>Timing entièrement </a:t>
            </a:r>
            <a:r>
              <a:rPr lang="fr-FR" sz="1050" b="1" dirty="0">
                <a:latin typeface="Arial Narrow" panose="020B0606020202030204" pitchFamily="34" charset="0"/>
              </a:rPr>
              <a:t>modulable</a:t>
            </a:r>
            <a:r>
              <a:rPr lang="fr-FR" sz="1050" dirty="0">
                <a:latin typeface="Arial Narrow" panose="020B0606020202030204" pitchFamily="34" charset="0"/>
              </a:rPr>
              <a:t> avec votre planning d’événement. Scénographie pliable. En </a:t>
            </a:r>
            <a:r>
              <a:rPr lang="fr-FR" sz="1050" b="1" dirty="0">
                <a:latin typeface="Arial Narrow" panose="020B0606020202030204" pitchFamily="34" charset="0"/>
              </a:rPr>
              <a:t>extérieur ou en intérieur</a:t>
            </a:r>
            <a:r>
              <a:rPr lang="fr-FR" sz="1050" dirty="0">
                <a:latin typeface="Arial Narrow" panose="020B0606020202030204" pitchFamily="34" charset="0"/>
              </a:rPr>
              <a:t> dans les salles de votre hôtel</a:t>
            </a:r>
          </a:p>
        </p:txBody>
      </p:sp>
      <p:sp>
        <p:nvSpPr>
          <p:cNvPr id="64" name="Organigramme : Connecteur page suivante 63">
            <a:extLst>
              <a:ext uri="{FF2B5EF4-FFF2-40B4-BE49-F238E27FC236}">
                <a16:creationId xmlns:a16="http://schemas.microsoft.com/office/drawing/2014/main" id="{366C08AD-BBA2-FE1A-C081-5FA100624299}"/>
              </a:ext>
            </a:extLst>
          </p:cNvPr>
          <p:cNvSpPr/>
          <p:nvPr/>
        </p:nvSpPr>
        <p:spPr>
          <a:xfrm rot="16200000">
            <a:off x="436128" y="-436129"/>
            <a:ext cx="901732" cy="1773990"/>
          </a:xfrm>
          <a:prstGeom prst="flowChartOffpageConnector">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5" name="ZoneTexte 64">
            <a:extLst>
              <a:ext uri="{FF2B5EF4-FFF2-40B4-BE49-F238E27FC236}">
                <a16:creationId xmlns:a16="http://schemas.microsoft.com/office/drawing/2014/main" id="{F4AD56FD-717D-0E91-530C-53D45FFAB8E8}"/>
              </a:ext>
            </a:extLst>
          </p:cNvPr>
          <p:cNvSpPr txBox="1"/>
          <p:nvPr/>
        </p:nvSpPr>
        <p:spPr>
          <a:xfrm>
            <a:off x="118133" y="81867"/>
            <a:ext cx="1247800" cy="677108"/>
          </a:xfrm>
          <a:prstGeom prst="rect">
            <a:avLst/>
          </a:prstGeom>
          <a:noFill/>
        </p:spPr>
        <p:txBody>
          <a:bodyPr wrap="square" rtlCol="0">
            <a:spAutoFit/>
          </a:bodyPr>
          <a:lstStyle/>
          <a:p>
            <a:pPr algn="ctr"/>
            <a:r>
              <a:rPr lang="fr-FR" sz="2400" b="1" dirty="0">
                <a:latin typeface="Arial Narrow" panose="020B0606020202030204" pitchFamily="34" charset="0"/>
              </a:rPr>
              <a:t>Jour 2</a:t>
            </a:r>
          </a:p>
          <a:p>
            <a:pPr algn="ctr"/>
            <a:r>
              <a:rPr lang="fr-FR" sz="1400" dirty="0">
                <a:solidFill>
                  <a:schemeClr val="bg1"/>
                </a:solidFill>
                <a:latin typeface="Arial Narrow" panose="020B0606020202030204" pitchFamily="34" charset="0"/>
              </a:rPr>
              <a:t>Après-midi</a:t>
            </a:r>
            <a:endParaRPr lang="fr-FR" dirty="0">
              <a:solidFill>
                <a:schemeClr val="bg1"/>
              </a:solidFill>
              <a:latin typeface="Arial Narrow" panose="020B0606020202030204" pitchFamily="34" charset="0"/>
            </a:endParaRPr>
          </a:p>
        </p:txBody>
      </p:sp>
      <p:sp>
        <p:nvSpPr>
          <p:cNvPr id="2" name="Espace réservé du numéro de diapositive 1">
            <a:extLst>
              <a:ext uri="{FF2B5EF4-FFF2-40B4-BE49-F238E27FC236}">
                <a16:creationId xmlns:a16="http://schemas.microsoft.com/office/drawing/2014/main" id="{AA357D29-DA52-3C9B-C810-92969D56FDD2}"/>
              </a:ext>
            </a:extLst>
          </p:cNvPr>
          <p:cNvSpPr>
            <a:spLocks noGrp="1"/>
          </p:cNvSpPr>
          <p:nvPr>
            <p:ph type="sldNum" sz="quarter" idx="12"/>
          </p:nvPr>
        </p:nvSpPr>
        <p:spPr/>
        <p:txBody>
          <a:bodyPr/>
          <a:lstStyle/>
          <a:p>
            <a:fld id="{D1EF6AC7-1DA7-45C6-9838-D7A25B92C10C}" type="slidenum">
              <a:rPr lang="fr-FR" smtClean="0"/>
              <a:t>22</a:t>
            </a:fld>
            <a:endParaRPr lang="fr-FR"/>
          </a:p>
        </p:txBody>
      </p:sp>
      <p:sp>
        <p:nvSpPr>
          <p:cNvPr id="5" name="ZoneTexte 4">
            <a:extLst>
              <a:ext uri="{FF2B5EF4-FFF2-40B4-BE49-F238E27FC236}">
                <a16:creationId xmlns:a16="http://schemas.microsoft.com/office/drawing/2014/main" id="{A7AAB1E3-6533-A705-DB4F-7252F0D58D76}"/>
              </a:ext>
            </a:extLst>
          </p:cNvPr>
          <p:cNvSpPr txBox="1"/>
          <p:nvPr/>
        </p:nvSpPr>
        <p:spPr>
          <a:xfrm>
            <a:off x="7291294" y="6431190"/>
            <a:ext cx="3675600" cy="215444"/>
          </a:xfrm>
          <a:prstGeom prst="rect">
            <a:avLst/>
          </a:prstGeom>
          <a:noFill/>
        </p:spPr>
        <p:txBody>
          <a:bodyPr wrap="square" rtlCol="0">
            <a:spAutoFit/>
          </a:bodyPr>
          <a:lstStyle/>
          <a:p>
            <a:r>
              <a:rPr lang="fr-FR" sz="800" dirty="0">
                <a:solidFill>
                  <a:schemeClr val="bg1"/>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www.mission-agents-secrets.com</a:t>
            </a:r>
            <a:r>
              <a:rPr lang="fr-FR" sz="800" dirty="0">
                <a:solidFill>
                  <a:schemeClr val="bg1"/>
                </a:solidFill>
                <a:latin typeface="Arial" panose="020B0604020202020204" pitchFamily="34" charset="0"/>
                <a:cs typeface="Arial" panose="020B0604020202020204" pitchFamily="34" charset="0"/>
              </a:rPr>
              <a:t> Présentation client – version moyenne 1.0</a:t>
            </a:r>
          </a:p>
        </p:txBody>
      </p:sp>
      <p:sp>
        <p:nvSpPr>
          <p:cNvPr id="4" name="Rectangle : coins arrondis 3">
            <a:extLst>
              <a:ext uri="{FF2B5EF4-FFF2-40B4-BE49-F238E27FC236}">
                <a16:creationId xmlns:a16="http://schemas.microsoft.com/office/drawing/2014/main" id="{C6A546C3-68A1-7401-8D03-8F764697C3CB}"/>
              </a:ext>
            </a:extLst>
          </p:cNvPr>
          <p:cNvSpPr/>
          <p:nvPr/>
        </p:nvSpPr>
        <p:spPr>
          <a:xfrm>
            <a:off x="736675" y="3607999"/>
            <a:ext cx="1317540" cy="260203"/>
          </a:xfrm>
          <a:prstGeom prst="roundRect">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50" dirty="0">
                <a:solidFill>
                  <a:schemeClr val="tx1"/>
                </a:solidFill>
                <a:latin typeface="Arial Narrow" panose="020B0606020202030204" pitchFamily="34" charset="0"/>
              </a:rPr>
              <a:t>Rien n’est moins sûr !</a:t>
            </a:r>
            <a:endParaRPr lang="fr-FR" dirty="0">
              <a:solidFill>
                <a:schemeClr val="tx1"/>
              </a:solidFill>
              <a:latin typeface="Arial Narrow" panose="020B0606020202030204" pitchFamily="34" charset="0"/>
            </a:endParaRPr>
          </a:p>
        </p:txBody>
      </p:sp>
      <p:pic>
        <p:nvPicPr>
          <p:cNvPr id="6" name="Image 5">
            <a:hlinkClick r:id="rId14"/>
            <a:extLst>
              <a:ext uri="{FF2B5EF4-FFF2-40B4-BE49-F238E27FC236}">
                <a16:creationId xmlns:a16="http://schemas.microsoft.com/office/drawing/2014/main" id="{33E4BE47-E6EC-30C9-749C-FDCAE615433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180671" y="1370255"/>
            <a:ext cx="3609787" cy="2393134"/>
          </a:xfrm>
          <a:prstGeom prst="rect">
            <a:avLst/>
          </a:prstGeom>
        </p:spPr>
      </p:pic>
      <p:sp>
        <p:nvSpPr>
          <p:cNvPr id="8" name="ZoneTexte 7">
            <a:extLst>
              <a:ext uri="{FF2B5EF4-FFF2-40B4-BE49-F238E27FC236}">
                <a16:creationId xmlns:a16="http://schemas.microsoft.com/office/drawing/2014/main" id="{B0DDEF11-AEB7-3370-B3BF-386E560D1CF3}"/>
              </a:ext>
            </a:extLst>
          </p:cNvPr>
          <p:cNvSpPr txBox="1"/>
          <p:nvPr/>
        </p:nvSpPr>
        <p:spPr>
          <a:xfrm>
            <a:off x="6971498" y="1013964"/>
            <a:ext cx="2992774" cy="369332"/>
          </a:xfrm>
          <a:prstGeom prst="rect">
            <a:avLst/>
          </a:prstGeom>
          <a:noFill/>
        </p:spPr>
        <p:txBody>
          <a:bodyPr wrap="square" rtlCol="0">
            <a:spAutoFit/>
          </a:bodyPr>
          <a:lstStyle/>
          <a:p>
            <a:r>
              <a:rPr lang="fr-FR" dirty="0">
                <a:solidFill>
                  <a:srgbClr val="FFCC00"/>
                </a:solidFill>
                <a:latin typeface="Arial Black" panose="020B0A04020102020204" pitchFamily="34" charset="0"/>
              </a:rPr>
              <a:t>LA VIDÉO </a:t>
            </a:r>
            <a:r>
              <a:rPr lang="fr-FR" sz="1000" dirty="0">
                <a:solidFill>
                  <a:srgbClr val="FFCC00"/>
                </a:solidFill>
                <a:latin typeface="Arial Narrow" panose="020B0606020202030204" pitchFamily="34" charset="0"/>
              </a:rPr>
              <a:t>version intérieure</a:t>
            </a:r>
            <a:endParaRPr lang="fr-FR" dirty="0">
              <a:solidFill>
                <a:srgbClr val="FFCC00"/>
              </a:solidFill>
              <a:latin typeface="Arial Narrow" panose="020B0606020202030204" pitchFamily="34" charset="0"/>
            </a:endParaRPr>
          </a:p>
        </p:txBody>
      </p:sp>
      <p:pic>
        <p:nvPicPr>
          <p:cNvPr id="10" name="Image 9">
            <a:extLst>
              <a:ext uri="{FF2B5EF4-FFF2-40B4-BE49-F238E27FC236}">
                <a16:creationId xmlns:a16="http://schemas.microsoft.com/office/drawing/2014/main" id="{2765CE61-C401-B458-4818-1DE3AC9722F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52094" y="4059044"/>
            <a:ext cx="1392000" cy="1044000"/>
          </a:xfrm>
          <a:prstGeom prst="rect">
            <a:avLst/>
          </a:prstGeom>
        </p:spPr>
      </p:pic>
      <p:pic>
        <p:nvPicPr>
          <p:cNvPr id="16" name="Image 15">
            <a:extLst>
              <a:ext uri="{FF2B5EF4-FFF2-40B4-BE49-F238E27FC236}">
                <a16:creationId xmlns:a16="http://schemas.microsoft.com/office/drawing/2014/main" id="{73DFE64F-F387-3F2D-C082-B403489618D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81200" y="4059379"/>
            <a:ext cx="1393334" cy="1044000"/>
          </a:xfrm>
          <a:prstGeom prst="rect">
            <a:avLst/>
          </a:prstGeom>
        </p:spPr>
      </p:pic>
      <p:pic>
        <p:nvPicPr>
          <p:cNvPr id="18" name="Image 17">
            <a:extLst>
              <a:ext uri="{FF2B5EF4-FFF2-40B4-BE49-F238E27FC236}">
                <a16:creationId xmlns:a16="http://schemas.microsoft.com/office/drawing/2014/main" id="{599DF0DB-D94C-4CE9-FC0A-EA62312A29A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220170" y="4059044"/>
            <a:ext cx="1393334" cy="1044000"/>
          </a:xfrm>
          <a:prstGeom prst="rect">
            <a:avLst/>
          </a:prstGeom>
        </p:spPr>
      </p:pic>
      <p:pic>
        <p:nvPicPr>
          <p:cNvPr id="23" name="Image 22">
            <a:extLst>
              <a:ext uri="{FF2B5EF4-FFF2-40B4-BE49-F238E27FC236}">
                <a16:creationId xmlns:a16="http://schemas.microsoft.com/office/drawing/2014/main" id="{E4DD518F-9A0A-D2C0-D178-D5FBAA0023C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659140" y="4059044"/>
            <a:ext cx="1393334" cy="1044000"/>
          </a:xfrm>
          <a:prstGeom prst="rect">
            <a:avLst/>
          </a:prstGeom>
        </p:spPr>
      </p:pic>
      <p:pic>
        <p:nvPicPr>
          <p:cNvPr id="29" name="Image 28">
            <a:extLst>
              <a:ext uri="{FF2B5EF4-FFF2-40B4-BE49-F238E27FC236}">
                <a16:creationId xmlns:a16="http://schemas.microsoft.com/office/drawing/2014/main" id="{D02458FB-2AE2-80C1-C6A6-3115037E5BA6}"/>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098110" y="4059044"/>
            <a:ext cx="1393334" cy="1044000"/>
          </a:xfrm>
          <a:prstGeom prst="rect">
            <a:avLst/>
          </a:prstGeom>
        </p:spPr>
      </p:pic>
      <p:pic>
        <p:nvPicPr>
          <p:cNvPr id="33" name="Image 32">
            <a:extLst>
              <a:ext uri="{FF2B5EF4-FFF2-40B4-BE49-F238E27FC236}">
                <a16:creationId xmlns:a16="http://schemas.microsoft.com/office/drawing/2014/main" id="{6BE8E265-4707-573A-DC31-1F99BAC7BE38}"/>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974716" y="4053129"/>
            <a:ext cx="1392000" cy="1044000"/>
          </a:xfrm>
          <a:prstGeom prst="rect">
            <a:avLst/>
          </a:prstGeom>
        </p:spPr>
      </p:pic>
      <p:pic>
        <p:nvPicPr>
          <p:cNvPr id="35" name="Image 34">
            <a:extLst>
              <a:ext uri="{FF2B5EF4-FFF2-40B4-BE49-F238E27FC236}">
                <a16:creationId xmlns:a16="http://schemas.microsoft.com/office/drawing/2014/main" id="{866D7473-333B-8441-BADE-F2D5F65F81F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537080" y="4059044"/>
            <a:ext cx="1392000" cy="1044000"/>
          </a:xfrm>
          <a:prstGeom prst="rect">
            <a:avLst/>
          </a:prstGeom>
        </p:spPr>
      </p:pic>
      <p:pic>
        <p:nvPicPr>
          <p:cNvPr id="39" name="Image 38">
            <a:extLst>
              <a:ext uri="{FF2B5EF4-FFF2-40B4-BE49-F238E27FC236}">
                <a16:creationId xmlns:a16="http://schemas.microsoft.com/office/drawing/2014/main" id="{9DC7A244-4C60-F3E0-BD04-36179479DE0A}"/>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412352" y="4053129"/>
            <a:ext cx="1392000" cy="1044000"/>
          </a:xfrm>
          <a:prstGeom prst="rect">
            <a:avLst/>
          </a:prstGeom>
        </p:spPr>
      </p:pic>
    </p:spTree>
    <p:extLst>
      <p:ext uri="{BB962C8B-B14F-4D97-AF65-F5344CB8AC3E}">
        <p14:creationId xmlns:p14="http://schemas.microsoft.com/office/powerpoint/2010/main" val="17286733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 26">
            <a:extLst>
              <a:ext uri="{FF2B5EF4-FFF2-40B4-BE49-F238E27FC236}">
                <a16:creationId xmlns:a16="http://schemas.microsoft.com/office/drawing/2014/main" id="{B6FC7718-A254-811C-FC10-6FA661AAC6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204080">
            <a:off x="4957157" y="-213700"/>
            <a:ext cx="7128466" cy="7128466"/>
          </a:xfrm>
          <a:prstGeom prst="rect">
            <a:avLst/>
          </a:prstGeom>
        </p:spPr>
      </p:pic>
      <p:sp>
        <p:nvSpPr>
          <p:cNvPr id="22" name="Rectangle 21">
            <a:extLst>
              <a:ext uri="{FF2B5EF4-FFF2-40B4-BE49-F238E27FC236}">
                <a16:creationId xmlns:a16="http://schemas.microsoft.com/office/drawing/2014/main" id="{9B012D1F-2829-FFC7-510F-25A7709EEAAE}"/>
              </a:ext>
            </a:extLst>
          </p:cNvPr>
          <p:cNvSpPr/>
          <p:nvPr/>
        </p:nvSpPr>
        <p:spPr>
          <a:xfrm>
            <a:off x="0" y="0"/>
            <a:ext cx="12192000" cy="6858000"/>
          </a:xfrm>
          <a:prstGeom prst="rect">
            <a:avLst/>
          </a:prstGeom>
          <a:solidFill>
            <a:srgbClr val="FFFFFF">
              <a:alpha val="94902"/>
            </a:srgb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endParaRPr lang="fr-FR"/>
          </a:p>
        </p:txBody>
      </p:sp>
      <p:pic>
        <p:nvPicPr>
          <p:cNvPr id="26" name="Image 25">
            <a:extLst>
              <a:ext uri="{FF2B5EF4-FFF2-40B4-BE49-F238E27FC236}">
                <a16:creationId xmlns:a16="http://schemas.microsoft.com/office/drawing/2014/main" id="{DE54971B-FF3F-0328-1AD9-3BB94D2C31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3847">
            <a:off x="-138223" y="5709233"/>
            <a:ext cx="12440096" cy="195872"/>
          </a:xfrm>
          <a:prstGeom prst="rect">
            <a:avLst/>
          </a:prstGeom>
        </p:spPr>
      </p:pic>
      <p:pic>
        <p:nvPicPr>
          <p:cNvPr id="35" name="Image 34">
            <a:extLst>
              <a:ext uri="{FF2B5EF4-FFF2-40B4-BE49-F238E27FC236}">
                <a16:creationId xmlns:a16="http://schemas.microsoft.com/office/drawing/2014/main" id="{0CBA1D63-11C4-9B35-78E4-FB44038E16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22230">
            <a:off x="-101428" y="2199981"/>
            <a:ext cx="12440096" cy="195872"/>
          </a:xfrm>
          <a:prstGeom prst="rect">
            <a:avLst/>
          </a:prstGeom>
        </p:spPr>
      </p:pic>
      <p:pic>
        <p:nvPicPr>
          <p:cNvPr id="11" name="Image 10">
            <a:extLst>
              <a:ext uri="{FF2B5EF4-FFF2-40B4-BE49-F238E27FC236}">
                <a16:creationId xmlns:a16="http://schemas.microsoft.com/office/drawing/2014/main" id="{5A137180-5641-267F-80A2-841602BCCD45}"/>
              </a:ext>
            </a:extLst>
          </p:cNvPr>
          <p:cNvPicPr>
            <a:picLocks noChangeAspect="1"/>
          </p:cNvPicPr>
          <p:nvPr/>
        </p:nvPicPr>
        <p:blipFill rotWithShape="1">
          <a:blip r:embed="rId4">
            <a:extLst>
              <a:ext uri="{28A0092B-C50C-407E-A947-70E740481C1C}">
                <a14:useLocalDpi xmlns:a14="http://schemas.microsoft.com/office/drawing/2010/main" val="0"/>
              </a:ext>
            </a:extLst>
          </a:blip>
          <a:srcRect t="44652" b="48584"/>
          <a:stretch/>
        </p:blipFill>
        <p:spPr>
          <a:xfrm>
            <a:off x="0" y="6314104"/>
            <a:ext cx="12192000" cy="549871"/>
          </a:xfrm>
          <a:prstGeom prst="rect">
            <a:avLst/>
          </a:prstGeom>
        </p:spPr>
      </p:pic>
      <p:sp>
        <p:nvSpPr>
          <p:cNvPr id="21" name="Rectangle 20">
            <a:extLst>
              <a:ext uri="{FF2B5EF4-FFF2-40B4-BE49-F238E27FC236}">
                <a16:creationId xmlns:a16="http://schemas.microsoft.com/office/drawing/2014/main" id="{8F97F1A1-01D2-274D-BA5F-4448B482584A}"/>
              </a:ext>
            </a:extLst>
          </p:cNvPr>
          <p:cNvSpPr/>
          <p:nvPr/>
        </p:nvSpPr>
        <p:spPr>
          <a:xfrm>
            <a:off x="1225107" y="977672"/>
            <a:ext cx="9814602" cy="2442364"/>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fr-FR"/>
          </a:p>
        </p:txBody>
      </p:sp>
      <p:pic>
        <p:nvPicPr>
          <p:cNvPr id="15" name="Image 14">
            <a:extLst>
              <a:ext uri="{FF2B5EF4-FFF2-40B4-BE49-F238E27FC236}">
                <a16:creationId xmlns:a16="http://schemas.microsoft.com/office/drawing/2014/main" id="{62A7E63B-62FB-CB57-D98C-6FF846B6CA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2605" y="129084"/>
            <a:ext cx="2456077" cy="614019"/>
          </a:xfrm>
          <a:prstGeom prst="rect">
            <a:avLst/>
          </a:prstGeom>
        </p:spPr>
      </p:pic>
      <p:sp>
        <p:nvSpPr>
          <p:cNvPr id="64" name="Organigramme : Connecteur page suivante 63">
            <a:extLst>
              <a:ext uri="{FF2B5EF4-FFF2-40B4-BE49-F238E27FC236}">
                <a16:creationId xmlns:a16="http://schemas.microsoft.com/office/drawing/2014/main" id="{366C08AD-BBA2-FE1A-C081-5FA100624299}"/>
              </a:ext>
            </a:extLst>
          </p:cNvPr>
          <p:cNvSpPr/>
          <p:nvPr/>
        </p:nvSpPr>
        <p:spPr>
          <a:xfrm rot="16200000">
            <a:off x="436128" y="-436129"/>
            <a:ext cx="901732" cy="1773990"/>
          </a:xfrm>
          <a:prstGeom prst="flowChartOffpageConnector">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5" name="ZoneTexte 64">
            <a:extLst>
              <a:ext uri="{FF2B5EF4-FFF2-40B4-BE49-F238E27FC236}">
                <a16:creationId xmlns:a16="http://schemas.microsoft.com/office/drawing/2014/main" id="{F4AD56FD-717D-0E91-530C-53D45FFAB8E8}"/>
              </a:ext>
            </a:extLst>
          </p:cNvPr>
          <p:cNvSpPr txBox="1"/>
          <p:nvPr/>
        </p:nvSpPr>
        <p:spPr>
          <a:xfrm>
            <a:off x="118133" y="81867"/>
            <a:ext cx="1247800" cy="677108"/>
          </a:xfrm>
          <a:prstGeom prst="rect">
            <a:avLst/>
          </a:prstGeom>
          <a:noFill/>
        </p:spPr>
        <p:txBody>
          <a:bodyPr wrap="square" rtlCol="0">
            <a:spAutoFit/>
          </a:bodyPr>
          <a:lstStyle/>
          <a:p>
            <a:pPr algn="ctr"/>
            <a:r>
              <a:rPr lang="fr-FR" sz="2400" b="1" dirty="0">
                <a:latin typeface="Arial Narrow" panose="020B0606020202030204" pitchFamily="34" charset="0"/>
              </a:rPr>
              <a:t>Jour 2</a:t>
            </a:r>
          </a:p>
          <a:p>
            <a:pPr algn="ctr"/>
            <a:r>
              <a:rPr lang="fr-FR" sz="1400" dirty="0">
                <a:solidFill>
                  <a:schemeClr val="bg1"/>
                </a:solidFill>
                <a:latin typeface="Arial Narrow" panose="020B0606020202030204" pitchFamily="34" charset="0"/>
              </a:rPr>
              <a:t>Après-midi</a:t>
            </a:r>
            <a:endParaRPr lang="fr-FR" dirty="0">
              <a:solidFill>
                <a:schemeClr val="bg1"/>
              </a:solidFill>
              <a:latin typeface="Arial Narrow" panose="020B0606020202030204" pitchFamily="34" charset="0"/>
            </a:endParaRPr>
          </a:p>
        </p:txBody>
      </p:sp>
      <p:sp>
        <p:nvSpPr>
          <p:cNvPr id="2" name="Espace réservé du numéro de diapositive 1">
            <a:extLst>
              <a:ext uri="{FF2B5EF4-FFF2-40B4-BE49-F238E27FC236}">
                <a16:creationId xmlns:a16="http://schemas.microsoft.com/office/drawing/2014/main" id="{AA357D29-DA52-3C9B-C810-92969D56FDD2}"/>
              </a:ext>
            </a:extLst>
          </p:cNvPr>
          <p:cNvSpPr>
            <a:spLocks noGrp="1"/>
          </p:cNvSpPr>
          <p:nvPr>
            <p:ph type="sldNum" sz="quarter" idx="12"/>
          </p:nvPr>
        </p:nvSpPr>
        <p:spPr/>
        <p:txBody>
          <a:bodyPr/>
          <a:lstStyle/>
          <a:p>
            <a:fld id="{D1EF6AC7-1DA7-45C6-9838-D7A25B92C10C}" type="slidenum">
              <a:rPr lang="fr-FR" smtClean="0"/>
              <a:t>23</a:t>
            </a:fld>
            <a:endParaRPr lang="fr-FR"/>
          </a:p>
        </p:txBody>
      </p:sp>
      <p:sp>
        <p:nvSpPr>
          <p:cNvPr id="5" name="ZoneTexte 4">
            <a:extLst>
              <a:ext uri="{FF2B5EF4-FFF2-40B4-BE49-F238E27FC236}">
                <a16:creationId xmlns:a16="http://schemas.microsoft.com/office/drawing/2014/main" id="{A7AAB1E3-6533-A705-DB4F-7252F0D58D76}"/>
              </a:ext>
            </a:extLst>
          </p:cNvPr>
          <p:cNvSpPr txBox="1"/>
          <p:nvPr/>
        </p:nvSpPr>
        <p:spPr>
          <a:xfrm>
            <a:off x="7291294" y="6431190"/>
            <a:ext cx="3675600" cy="215444"/>
          </a:xfrm>
          <a:prstGeom prst="rect">
            <a:avLst/>
          </a:prstGeom>
          <a:noFill/>
        </p:spPr>
        <p:txBody>
          <a:bodyPr wrap="square" rtlCol="0">
            <a:spAutoFit/>
          </a:bodyPr>
          <a:lstStyle/>
          <a:p>
            <a:r>
              <a:rPr lang="fr-FR" sz="800" dirty="0">
                <a:solidFill>
                  <a:schemeClr val="bg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www.mission-agents-secrets.com</a:t>
            </a:r>
            <a:r>
              <a:rPr lang="fr-FR" sz="800" dirty="0">
                <a:solidFill>
                  <a:schemeClr val="bg1"/>
                </a:solidFill>
                <a:latin typeface="Arial" panose="020B0604020202020204" pitchFamily="34" charset="0"/>
                <a:cs typeface="Arial" panose="020B0604020202020204" pitchFamily="34" charset="0"/>
              </a:rPr>
              <a:t> Présentation client – version moyenne 1.0</a:t>
            </a:r>
          </a:p>
        </p:txBody>
      </p:sp>
      <p:sp>
        <p:nvSpPr>
          <p:cNvPr id="3" name="ZoneTexte 2">
            <a:extLst>
              <a:ext uri="{FF2B5EF4-FFF2-40B4-BE49-F238E27FC236}">
                <a16:creationId xmlns:a16="http://schemas.microsoft.com/office/drawing/2014/main" id="{8CC12360-66C3-799E-9AD2-32F6AC9A7AF9}"/>
              </a:ext>
            </a:extLst>
          </p:cNvPr>
          <p:cNvSpPr txBox="1"/>
          <p:nvPr/>
        </p:nvSpPr>
        <p:spPr>
          <a:xfrm>
            <a:off x="2026639" y="258248"/>
            <a:ext cx="7529479" cy="369332"/>
          </a:xfrm>
          <a:prstGeom prst="rect">
            <a:avLst/>
          </a:prstGeom>
          <a:noFill/>
        </p:spPr>
        <p:txBody>
          <a:bodyPr wrap="square" rtlCol="0">
            <a:spAutoFit/>
          </a:bodyPr>
          <a:lstStyle/>
          <a:p>
            <a:r>
              <a:rPr lang="fr-FR" dirty="0">
                <a:solidFill>
                  <a:srgbClr val="FFCC00"/>
                </a:solidFill>
                <a:latin typeface="Arial Black" panose="020B0A04020102020204" pitchFamily="34" charset="0"/>
              </a:rPr>
              <a:t>Murder Party / Escape Game : MISSION AGENTS SECRETS</a:t>
            </a:r>
          </a:p>
        </p:txBody>
      </p:sp>
      <p:pic>
        <p:nvPicPr>
          <p:cNvPr id="6" name="Image 5">
            <a:extLst>
              <a:ext uri="{FF2B5EF4-FFF2-40B4-BE49-F238E27FC236}">
                <a16:creationId xmlns:a16="http://schemas.microsoft.com/office/drawing/2014/main" id="{6F444303-78E2-3C42-B507-17AB77EDA3D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35605" y="811044"/>
            <a:ext cx="3160266" cy="2363330"/>
          </a:xfrm>
          <a:prstGeom prst="rect">
            <a:avLst/>
          </a:prstGeom>
        </p:spPr>
      </p:pic>
      <p:pic>
        <p:nvPicPr>
          <p:cNvPr id="9" name="Image 8">
            <a:extLst>
              <a:ext uri="{FF2B5EF4-FFF2-40B4-BE49-F238E27FC236}">
                <a16:creationId xmlns:a16="http://schemas.microsoft.com/office/drawing/2014/main" id="{21C1C7D4-90FE-9D4F-877C-DA741410BC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77262" y="811044"/>
            <a:ext cx="3160266" cy="2363329"/>
          </a:xfrm>
          <a:prstGeom prst="rect">
            <a:avLst/>
          </a:prstGeom>
        </p:spPr>
      </p:pic>
      <p:pic>
        <p:nvPicPr>
          <p:cNvPr id="13" name="Image 12">
            <a:extLst>
              <a:ext uri="{FF2B5EF4-FFF2-40B4-BE49-F238E27FC236}">
                <a16:creationId xmlns:a16="http://schemas.microsoft.com/office/drawing/2014/main" id="{7366B856-9A53-304A-9295-7C9CB509207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06627" y="799159"/>
            <a:ext cx="3160266" cy="2363329"/>
          </a:xfrm>
          <a:prstGeom prst="rect">
            <a:avLst/>
          </a:prstGeom>
        </p:spPr>
      </p:pic>
      <p:sp>
        <p:nvSpPr>
          <p:cNvPr id="34" name="Rectangle 33">
            <a:extLst>
              <a:ext uri="{FF2B5EF4-FFF2-40B4-BE49-F238E27FC236}">
                <a16:creationId xmlns:a16="http://schemas.microsoft.com/office/drawing/2014/main" id="{EC879A8C-D2AA-BD46-A584-932FD1855C2F}"/>
              </a:ext>
            </a:extLst>
          </p:cNvPr>
          <p:cNvSpPr/>
          <p:nvPr/>
        </p:nvSpPr>
        <p:spPr>
          <a:xfrm>
            <a:off x="1862255" y="3407907"/>
            <a:ext cx="8135877" cy="3017308"/>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fr-FR"/>
          </a:p>
        </p:txBody>
      </p:sp>
      <p:pic>
        <p:nvPicPr>
          <p:cNvPr id="17" name="Image 16">
            <a:extLst>
              <a:ext uri="{FF2B5EF4-FFF2-40B4-BE49-F238E27FC236}">
                <a16:creationId xmlns:a16="http://schemas.microsoft.com/office/drawing/2014/main" id="{E4CFCAFF-AB4D-FC45-8AEF-2119B84AE21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08470" y="3498153"/>
            <a:ext cx="3556712" cy="2659802"/>
          </a:xfrm>
          <a:prstGeom prst="rect">
            <a:avLst/>
          </a:prstGeom>
        </p:spPr>
      </p:pic>
      <p:pic>
        <p:nvPicPr>
          <p:cNvPr id="19" name="Image 18">
            <a:extLst>
              <a:ext uri="{FF2B5EF4-FFF2-40B4-BE49-F238E27FC236}">
                <a16:creationId xmlns:a16="http://schemas.microsoft.com/office/drawing/2014/main" id="{BC916151-18D7-9346-AA42-785DA233C3D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84122" y="3507979"/>
            <a:ext cx="3556712" cy="2667534"/>
          </a:xfrm>
          <a:prstGeom prst="rect">
            <a:avLst/>
          </a:prstGeom>
        </p:spPr>
      </p:pic>
      <p:sp>
        <p:nvSpPr>
          <p:cNvPr id="36" name="ZoneTexte 35">
            <a:extLst>
              <a:ext uri="{FF2B5EF4-FFF2-40B4-BE49-F238E27FC236}">
                <a16:creationId xmlns:a16="http://schemas.microsoft.com/office/drawing/2014/main" id="{40F63D85-AD76-994C-B69B-B4AAF68E136E}"/>
              </a:ext>
            </a:extLst>
          </p:cNvPr>
          <p:cNvSpPr txBox="1"/>
          <p:nvPr/>
        </p:nvSpPr>
        <p:spPr>
          <a:xfrm>
            <a:off x="1326747" y="3100245"/>
            <a:ext cx="3160265" cy="400110"/>
          </a:xfrm>
          <a:prstGeom prst="rect">
            <a:avLst/>
          </a:prstGeom>
          <a:noFill/>
        </p:spPr>
        <p:txBody>
          <a:bodyPr wrap="square" rtlCol="0">
            <a:spAutoFit/>
          </a:bodyPr>
          <a:lstStyle/>
          <a:p>
            <a:pPr algn="ctr"/>
            <a:r>
              <a:rPr lang="fr-FR" sz="2000" b="1" dirty="0">
                <a:latin typeface="Arial Narrow" panose="020B0606020202030204" pitchFamily="34" charset="0"/>
              </a:rPr>
              <a:t>La Salle d’interrogatoire</a:t>
            </a:r>
          </a:p>
        </p:txBody>
      </p:sp>
      <p:sp>
        <p:nvSpPr>
          <p:cNvPr id="37" name="ZoneTexte 36">
            <a:extLst>
              <a:ext uri="{FF2B5EF4-FFF2-40B4-BE49-F238E27FC236}">
                <a16:creationId xmlns:a16="http://schemas.microsoft.com/office/drawing/2014/main" id="{BF50E25B-628D-3B44-AAFB-9BA712BBFB97}"/>
              </a:ext>
            </a:extLst>
          </p:cNvPr>
          <p:cNvSpPr txBox="1"/>
          <p:nvPr/>
        </p:nvSpPr>
        <p:spPr>
          <a:xfrm>
            <a:off x="4302338" y="3130725"/>
            <a:ext cx="3660140" cy="400110"/>
          </a:xfrm>
          <a:prstGeom prst="rect">
            <a:avLst/>
          </a:prstGeom>
          <a:noFill/>
        </p:spPr>
        <p:txBody>
          <a:bodyPr wrap="square" rtlCol="0">
            <a:spAutoFit/>
          </a:bodyPr>
          <a:lstStyle/>
          <a:p>
            <a:pPr algn="ctr"/>
            <a:r>
              <a:rPr lang="fr-FR" sz="2000" b="1" dirty="0">
                <a:latin typeface="Arial Narrow" panose="020B0606020202030204" pitchFamily="34" charset="0"/>
              </a:rPr>
              <a:t>Le laboratoire de William MUSK</a:t>
            </a:r>
          </a:p>
        </p:txBody>
      </p:sp>
      <p:sp>
        <p:nvSpPr>
          <p:cNvPr id="38" name="ZoneTexte 37">
            <a:extLst>
              <a:ext uri="{FF2B5EF4-FFF2-40B4-BE49-F238E27FC236}">
                <a16:creationId xmlns:a16="http://schemas.microsoft.com/office/drawing/2014/main" id="{AEC1EBF2-6E22-1842-A8C4-1EA38577E2BC}"/>
              </a:ext>
            </a:extLst>
          </p:cNvPr>
          <p:cNvSpPr txBox="1"/>
          <p:nvPr/>
        </p:nvSpPr>
        <p:spPr>
          <a:xfrm>
            <a:off x="7576080" y="3111625"/>
            <a:ext cx="3660140" cy="400110"/>
          </a:xfrm>
          <a:prstGeom prst="rect">
            <a:avLst/>
          </a:prstGeom>
          <a:noFill/>
        </p:spPr>
        <p:txBody>
          <a:bodyPr wrap="square" rtlCol="0">
            <a:spAutoFit/>
          </a:bodyPr>
          <a:lstStyle/>
          <a:p>
            <a:pPr algn="ctr"/>
            <a:r>
              <a:rPr lang="fr-FR" sz="2000" b="1" dirty="0">
                <a:latin typeface="Arial Narrow" panose="020B0606020202030204" pitchFamily="34" charset="0"/>
              </a:rPr>
              <a:t>L’Etat Major M.A.S</a:t>
            </a:r>
          </a:p>
        </p:txBody>
      </p:sp>
      <p:sp>
        <p:nvSpPr>
          <p:cNvPr id="39" name="ZoneTexte 38">
            <a:extLst>
              <a:ext uri="{FF2B5EF4-FFF2-40B4-BE49-F238E27FC236}">
                <a16:creationId xmlns:a16="http://schemas.microsoft.com/office/drawing/2014/main" id="{529BF5EA-15A9-1B43-8E99-D3EC4521E8AB}"/>
              </a:ext>
            </a:extLst>
          </p:cNvPr>
          <p:cNvSpPr txBox="1"/>
          <p:nvPr/>
        </p:nvSpPr>
        <p:spPr>
          <a:xfrm>
            <a:off x="1936905" y="6093782"/>
            <a:ext cx="3660140" cy="400110"/>
          </a:xfrm>
          <a:prstGeom prst="rect">
            <a:avLst/>
          </a:prstGeom>
          <a:noFill/>
        </p:spPr>
        <p:txBody>
          <a:bodyPr wrap="square" rtlCol="0">
            <a:spAutoFit/>
          </a:bodyPr>
          <a:lstStyle/>
          <a:p>
            <a:pPr algn="ctr"/>
            <a:r>
              <a:rPr lang="fr-FR" sz="2000" b="1" dirty="0">
                <a:latin typeface="Arial Narrow" panose="020B0606020202030204" pitchFamily="34" charset="0"/>
              </a:rPr>
              <a:t>Le bureau d’Investigation</a:t>
            </a:r>
          </a:p>
        </p:txBody>
      </p:sp>
      <p:sp>
        <p:nvSpPr>
          <p:cNvPr id="40" name="ZoneTexte 39">
            <a:extLst>
              <a:ext uri="{FF2B5EF4-FFF2-40B4-BE49-F238E27FC236}">
                <a16:creationId xmlns:a16="http://schemas.microsoft.com/office/drawing/2014/main" id="{D1B2031E-21ED-9D42-95F0-49251C132EF6}"/>
              </a:ext>
            </a:extLst>
          </p:cNvPr>
          <p:cNvSpPr txBox="1"/>
          <p:nvPr/>
        </p:nvSpPr>
        <p:spPr>
          <a:xfrm>
            <a:off x="6093164" y="6090519"/>
            <a:ext cx="3660140" cy="400110"/>
          </a:xfrm>
          <a:prstGeom prst="rect">
            <a:avLst/>
          </a:prstGeom>
          <a:noFill/>
        </p:spPr>
        <p:txBody>
          <a:bodyPr wrap="square" rtlCol="0">
            <a:spAutoFit/>
          </a:bodyPr>
          <a:lstStyle/>
          <a:p>
            <a:pPr algn="ctr"/>
            <a:r>
              <a:rPr lang="fr-FR" sz="2000" b="1" dirty="0">
                <a:latin typeface="Arial Narrow" panose="020B0606020202030204" pitchFamily="34" charset="0"/>
              </a:rPr>
              <a:t>Le Centre de Contrôle</a:t>
            </a:r>
          </a:p>
        </p:txBody>
      </p:sp>
    </p:spTree>
    <p:extLst>
      <p:ext uri="{BB962C8B-B14F-4D97-AF65-F5344CB8AC3E}">
        <p14:creationId xmlns:p14="http://schemas.microsoft.com/office/powerpoint/2010/main" val="42449498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 26">
            <a:extLst>
              <a:ext uri="{FF2B5EF4-FFF2-40B4-BE49-F238E27FC236}">
                <a16:creationId xmlns:a16="http://schemas.microsoft.com/office/drawing/2014/main" id="{B6FC7718-A254-811C-FC10-6FA661AAC6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204080">
            <a:off x="4957157" y="-213700"/>
            <a:ext cx="7128466" cy="7128466"/>
          </a:xfrm>
          <a:prstGeom prst="rect">
            <a:avLst/>
          </a:prstGeom>
        </p:spPr>
      </p:pic>
      <p:sp>
        <p:nvSpPr>
          <p:cNvPr id="22" name="Rectangle 21">
            <a:extLst>
              <a:ext uri="{FF2B5EF4-FFF2-40B4-BE49-F238E27FC236}">
                <a16:creationId xmlns:a16="http://schemas.microsoft.com/office/drawing/2014/main" id="{9B012D1F-2829-FFC7-510F-25A7709EEAAE}"/>
              </a:ext>
            </a:extLst>
          </p:cNvPr>
          <p:cNvSpPr/>
          <p:nvPr/>
        </p:nvSpPr>
        <p:spPr>
          <a:xfrm>
            <a:off x="0" y="0"/>
            <a:ext cx="12192000" cy="6858000"/>
          </a:xfrm>
          <a:prstGeom prst="rect">
            <a:avLst/>
          </a:prstGeom>
          <a:solidFill>
            <a:srgbClr val="FFFFFF">
              <a:alpha val="94902"/>
            </a:srgb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endParaRPr lang="fr-FR"/>
          </a:p>
        </p:txBody>
      </p:sp>
      <p:sp>
        <p:nvSpPr>
          <p:cNvPr id="20" name="Rectangle 19">
            <a:extLst>
              <a:ext uri="{FF2B5EF4-FFF2-40B4-BE49-F238E27FC236}">
                <a16:creationId xmlns:a16="http://schemas.microsoft.com/office/drawing/2014/main" id="{6D5A02F2-7C22-F06D-4696-EC2AC511458A}"/>
              </a:ext>
            </a:extLst>
          </p:cNvPr>
          <p:cNvSpPr/>
          <p:nvPr/>
        </p:nvSpPr>
        <p:spPr>
          <a:xfrm>
            <a:off x="9387392" y="0"/>
            <a:ext cx="2804607" cy="6309469"/>
          </a:xfrm>
          <a:prstGeom prst="rect">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5A137180-5641-267F-80A2-841602BCCD45}"/>
              </a:ext>
            </a:extLst>
          </p:cNvPr>
          <p:cNvPicPr>
            <a:picLocks noChangeAspect="1"/>
          </p:cNvPicPr>
          <p:nvPr/>
        </p:nvPicPr>
        <p:blipFill rotWithShape="1">
          <a:blip r:embed="rId3">
            <a:extLst>
              <a:ext uri="{28A0092B-C50C-407E-A947-70E740481C1C}">
                <a14:useLocalDpi xmlns:a14="http://schemas.microsoft.com/office/drawing/2010/main" val="0"/>
              </a:ext>
            </a:extLst>
          </a:blip>
          <a:srcRect t="44652" b="48584"/>
          <a:stretch/>
        </p:blipFill>
        <p:spPr>
          <a:xfrm>
            <a:off x="0" y="6314104"/>
            <a:ext cx="12192000" cy="549871"/>
          </a:xfrm>
          <a:prstGeom prst="rect">
            <a:avLst/>
          </a:prstGeom>
        </p:spPr>
      </p:pic>
      <p:pic>
        <p:nvPicPr>
          <p:cNvPr id="15" name="Image 14">
            <a:extLst>
              <a:ext uri="{FF2B5EF4-FFF2-40B4-BE49-F238E27FC236}">
                <a16:creationId xmlns:a16="http://schemas.microsoft.com/office/drawing/2014/main" id="{62A7E63B-62FB-CB57-D98C-6FF846B6CA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2605" y="129084"/>
            <a:ext cx="2456077" cy="614019"/>
          </a:xfrm>
          <a:prstGeom prst="rect">
            <a:avLst/>
          </a:prstGeom>
        </p:spPr>
      </p:pic>
      <p:sp>
        <p:nvSpPr>
          <p:cNvPr id="64" name="Organigramme : Connecteur page suivante 63">
            <a:extLst>
              <a:ext uri="{FF2B5EF4-FFF2-40B4-BE49-F238E27FC236}">
                <a16:creationId xmlns:a16="http://schemas.microsoft.com/office/drawing/2014/main" id="{366C08AD-BBA2-FE1A-C081-5FA100624299}"/>
              </a:ext>
            </a:extLst>
          </p:cNvPr>
          <p:cNvSpPr/>
          <p:nvPr/>
        </p:nvSpPr>
        <p:spPr>
          <a:xfrm rot="16200000">
            <a:off x="436128" y="-436129"/>
            <a:ext cx="901732" cy="1773990"/>
          </a:xfrm>
          <a:prstGeom prst="flowChartOffpageConnector">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5" name="ZoneTexte 64">
            <a:extLst>
              <a:ext uri="{FF2B5EF4-FFF2-40B4-BE49-F238E27FC236}">
                <a16:creationId xmlns:a16="http://schemas.microsoft.com/office/drawing/2014/main" id="{F4AD56FD-717D-0E91-530C-53D45FFAB8E8}"/>
              </a:ext>
            </a:extLst>
          </p:cNvPr>
          <p:cNvSpPr txBox="1"/>
          <p:nvPr/>
        </p:nvSpPr>
        <p:spPr>
          <a:xfrm>
            <a:off x="118133" y="81867"/>
            <a:ext cx="1247800" cy="677108"/>
          </a:xfrm>
          <a:prstGeom prst="rect">
            <a:avLst/>
          </a:prstGeom>
          <a:noFill/>
        </p:spPr>
        <p:txBody>
          <a:bodyPr wrap="square" rtlCol="0">
            <a:spAutoFit/>
          </a:bodyPr>
          <a:lstStyle/>
          <a:p>
            <a:pPr algn="ctr"/>
            <a:r>
              <a:rPr lang="fr-FR" sz="2400" b="1" dirty="0">
                <a:latin typeface="Arial Narrow" panose="020B0606020202030204" pitchFamily="34" charset="0"/>
              </a:rPr>
              <a:t>Jour 2</a:t>
            </a:r>
          </a:p>
          <a:p>
            <a:pPr algn="ctr"/>
            <a:r>
              <a:rPr lang="fr-FR" sz="1400" dirty="0">
                <a:solidFill>
                  <a:schemeClr val="bg1"/>
                </a:solidFill>
                <a:latin typeface="Arial Narrow" panose="020B0606020202030204" pitchFamily="34" charset="0"/>
              </a:rPr>
              <a:t>Après-midi</a:t>
            </a:r>
            <a:endParaRPr lang="fr-FR" dirty="0">
              <a:solidFill>
                <a:schemeClr val="bg1"/>
              </a:solidFill>
              <a:latin typeface="Arial Narrow" panose="020B0606020202030204" pitchFamily="34" charset="0"/>
            </a:endParaRPr>
          </a:p>
        </p:txBody>
      </p:sp>
      <p:sp>
        <p:nvSpPr>
          <p:cNvPr id="2" name="Espace réservé du numéro de diapositive 1">
            <a:extLst>
              <a:ext uri="{FF2B5EF4-FFF2-40B4-BE49-F238E27FC236}">
                <a16:creationId xmlns:a16="http://schemas.microsoft.com/office/drawing/2014/main" id="{AA357D29-DA52-3C9B-C810-92969D56FDD2}"/>
              </a:ext>
            </a:extLst>
          </p:cNvPr>
          <p:cNvSpPr>
            <a:spLocks noGrp="1"/>
          </p:cNvSpPr>
          <p:nvPr>
            <p:ph type="sldNum" sz="quarter" idx="12"/>
          </p:nvPr>
        </p:nvSpPr>
        <p:spPr/>
        <p:txBody>
          <a:bodyPr/>
          <a:lstStyle/>
          <a:p>
            <a:fld id="{D1EF6AC7-1DA7-45C6-9838-D7A25B92C10C}" type="slidenum">
              <a:rPr lang="fr-FR" smtClean="0"/>
              <a:t>24</a:t>
            </a:fld>
            <a:endParaRPr lang="fr-FR"/>
          </a:p>
        </p:txBody>
      </p:sp>
      <p:sp>
        <p:nvSpPr>
          <p:cNvPr id="5" name="ZoneTexte 4">
            <a:extLst>
              <a:ext uri="{FF2B5EF4-FFF2-40B4-BE49-F238E27FC236}">
                <a16:creationId xmlns:a16="http://schemas.microsoft.com/office/drawing/2014/main" id="{A7AAB1E3-6533-A705-DB4F-7252F0D58D76}"/>
              </a:ext>
            </a:extLst>
          </p:cNvPr>
          <p:cNvSpPr txBox="1"/>
          <p:nvPr/>
        </p:nvSpPr>
        <p:spPr>
          <a:xfrm>
            <a:off x="7291294" y="6431190"/>
            <a:ext cx="3675600" cy="215444"/>
          </a:xfrm>
          <a:prstGeom prst="rect">
            <a:avLst/>
          </a:prstGeom>
          <a:noFill/>
        </p:spPr>
        <p:txBody>
          <a:bodyPr wrap="square" rtlCol="0">
            <a:spAutoFit/>
          </a:bodyPr>
          <a:lstStyle/>
          <a:p>
            <a:r>
              <a:rPr lang="fr-FR" sz="800" dirty="0">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www.mission-agents-secrets.com</a:t>
            </a:r>
            <a:r>
              <a:rPr lang="fr-FR" sz="800" dirty="0">
                <a:solidFill>
                  <a:schemeClr val="bg1"/>
                </a:solidFill>
                <a:latin typeface="Arial" panose="020B0604020202020204" pitchFamily="34" charset="0"/>
                <a:cs typeface="Arial" panose="020B0604020202020204" pitchFamily="34" charset="0"/>
              </a:rPr>
              <a:t> Présentation client – version moyenne 1.0</a:t>
            </a:r>
          </a:p>
        </p:txBody>
      </p:sp>
      <p:sp>
        <p:nvSpPr>
          <p:cNvPr id="3" name="ZoneTexte 2">
            <a:extLst>
              <a:ext uri="{FF2B5EF4-FFF2-40B4-BE49-F238E27FC236}">
                <a16:creationId xmlns:a16="http://schemas.microsoft.com/office/drawing/2014/main" id="{8CC12360-66C3-799E-9AD2-32F6AC9A7AF9}"/>
              </a:ext>
            </a:extLst>
          </p:cNvPr>
          <p:cNvSpPr txBox="1"/>
          <p:nvPr/>
        </p:nvSpPr>
        <p:spPr>
          <a:xfrm>
            <a:off x="2026639" y="258248"/>
            <a:ext cx="7463741" cy="369332"/>
          </a:xfrm>
          <a:prstGeom prst="rect">
            <a:avLst/>
          </a:prstGeom>
          <a:noFill/>
        </p:spPr>
        <p:txBody>
          <a:bodyPr wrap="square" rtlCol="0">
            <a:spAutoFit/>
          </a:bodyPr>
          <a:lstStyle/>
          <a:p>
            <a:r>
              <a:rPr lang="fr-FR" dirty="0">
                <a:solidFill>
                  <a:srgbClr val="FFCC00"/>
                </a:solidFill>
                <a:latin typeface="Arial Black" panose="020B0A04020102020204" pitchFamily="34" charset="0"/>
              </a:rPr>
              <a:t>Reconstitution du Parfum « Le Sourire Éternel »</a:t>
            </a:r>
          </a:p>
        </p:txBody>
      </p:sp>
      <p:sp>
        <p:nvSpPr>
          <p:cNvPr id="4" name="ZoneTexte 3">
            <a:extLst>
              <a:ext uri="{FF2B5EF4-FFF2-40B4-BE49-F238E27FC236}">
                <a16:creationId xmlns:a16="http://schemas.microsoft.com/office/drawing/2014/main" id="{CF59BA58-AF35-E142-44E0-BCB0E2AAA631}"/>
              </a:ext>
            </a:extLst>
          </p:cNvPr>
          <p:cNvSpPr txBox="1"/>
          <p:nvPr/>
        </p:nvSpPr>
        <p:spPr>
          <a:xfrm>
            <a:off x="2032289" y="548531"/>
            <a:ext cx="7096805" cy="415498"/>
          </a:xfrm>
          <a:prstGeom prst="rect">
            <a:avLst/>
          </a:prstGeom>
          <a:noFill/>
        </p:spPr>
        <p:txBody>
          <a:bodyPr wrap="square" rtlCol="0">
            <a:spAutoFit/>
          </a:bodyPr>
          <a:lstStyle/>
          <a:p>
            <a:r>
              <a:rPr lang="fr-FR" sz="1050" b="0" i="0" dirty="0">
                <a:effectLst/>
                <a:latin typeface="Arial Narrow" panose="020B0606020202030204" pitchFamily="34" charset="0"/>
              </a:rPr>
              <a:t>Lors de l'enquête, les participants auront aussi récupérer les indices sur la conception du parfum. Avec cette recette, ils devront alors reproduire le parfum grâce aux mallettes de chimie misent à leurs dispositions. Solubol, Huiles essentielles, Colorant base ... A vos pipettes !</a:t>
            </a:r>
            <a:endParaRPr lang="fr-FR" sz="1050" b="1" dirty="0">
              <a:latin typeface="Arial Narrow" panose="020B0606020202030204" pitchFamily="34" charset="0"/>
            </a:endParaRPr>
          </a:p>
        </p:txBody>
      </p:sp>
      <p:pic>
        <p:nvPicPr>
          <p:cNvPr id="8" name="Image 7">
            <a:extLst>
              <a:ext uri="{FF2B5EF4-FFF2-40B4-BE49-F238E27FC236}">
                <a16:creationId xmlns:a16="http://schemas.microsoft.com/office/drawing/2014/main" id="{908D1F08-89CA-BFF8-7DF1-FA78277753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752" y="1807073"/>
            <a:ext cx="5106757" cy="3827681"/>
          </a:xfrm>
          <a:prstGeom prst="rect">
            <a:avLst/>
          </a:prstGeom>
        </p:spPr>
      </p:pic>
      <p:sp>
        <p:nvSpPr>
          <p:cNvPr id="9" name="ZoneTexte 8">
            <a:extLst>
              <a:ext uri="{FF2B5EF4-FFF2-40B4-BE49-F238E27FC236}">
                <a16:creationId xmlns:a16="http://schemas.microsoft.com/office/drawing/2014/main" id="{ED96D52E-DE28-B60F-55E7-A2C85569FE6E}"/>
              </a:ext>
            </a:extLst>
          </p:cNvPr>
          <p:cNvSpPr txBox="1"/>
          <p:nvPr/>
        </p:nvSpPr>
        <p:spPr>
          <a:xfrm>
            <a:off x="619211" y="1501401"/>
            <a:ext cx="5106757" cy="230832"/>
          </a:xfrm>
          <a:prstGeom prst="rect">
            <a:avLst/>
          </a:prstGeom>
          <a:noFill/>
        </p:spPr>
        <p:txBody>
          <a:bodyPr wrap="square" rtlCol="0">
            <a:spAutoFit/>
          </a:bodyPr>
          <a:lstStyle/>
          <a:p>
            <a:r>
              <a:rPr lang="fr-FR" sz="900" b="0" i="0" dirty="0">
                <a:solidFill>
                  <a:schemeClr val="tx1">
                    <a:lumMod val="65000"/>
                    <a:lumOff val="35000"/>
                  </a:schemeClr>
                </a:solidFill>
                <a:effectLst/>
                <a:latin typeface="Arial Narrow" panose="020B0606020202030204" pitchFamily="34" charset="0"/>
              </a:rPr>
              <a:t>Comme vous le voyez sur cette photo, les résultats des équipes ne sont pas tous homogènes :)</a:t>
            </a:r>
            <a:endParaRPr lang="fr-FR" sz="900" dirty="0">
              <a:solidFill>
                <a:schemeClr val="tx1">
                  <a:lumMod val="65000"/>
                  <a:lumOff val="35000"/>
                </a:schemeClr>
              </a:solidFill>
              <a:latin typeface="Arial Narrow" panose="020B0606020202030204" pitchFamily="34" charset="0"/>
            </a:endParaRPr>
          </a:p>
        </p:txBody>
      </p:sp>
      <p:sp>
        <p:nvSpPr>
          <p:cNvPr id="34" name="Rectangle 33">
            <a:extLst>
              <a:ext uri="{FF2B5EF4-FFF2-40B4-BE49-F238E27FC236}">
                <a16:creationId xmlns:a16="http://schemas.microsoft.com/office/drawing/2014/main" id="{75C5C24B-2E54-6D8B-9B56-91132A611C11}"/>
              </a:ext>
            </a:extLst>
          </p:cNvPr>
          <p:cNvSpPr/>
          <p:nvPr/>
        </p:nvSpPr>
        <p:spPr>
          <a:xfrm>
            <a:off x="6412753" y="1033386"/>
            <a:ext cx="4886814" cy="5205878"/>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6B72493C-1755-0D0A-0C6D-4317A18B1A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03637" y="1099349"/>
            <a:ext cx="1248194" cy="1664258"/>
          </a:xfrm>
          <a:prstGeom prst="rect">
            <a:avLst/>
          </a:prstGeom>
        </p:spPr>
      </p:pic>
      <p:pic>
        <p:nvPicPr>
          <p:cNvPr id="17" name="Image 16">
            <a:extLst>
              <a:ext uri="{FF2B5EF4-FFF2-40B4-BE49-F238E27FC236}">
                <a16:creationId xmlns:a16="http://schemas.microsoft.com/office/drawing/2014/main" id="{F55E6515-B94C-05A5-8BDF-B5BAB43FF13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03429" y="4541327"/>
            <a:ext cx="1247400" cy="1663200"/>
          </a:xfrm>
          <a:prstGeom prst="rect">
            <a:avLst/>
          </a:prstGeom>
        </p:spPr>
      </p:pic>
      <p:pic>
        <p:nvPicPr>
          <p:cNvPr id="19" name="Image 18">
            <a:extLst>
              <a:ext uri="{FF2B5EF4-FFF2-40B4-BE49-F238E27FC236}">
                <a16:creationId xmlns:a16="http://schemas.microsoft.com/office/drawing/2014/main" id="{D02FCBFB-8AC0-C1B5-451F-31C3CAEBA77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03637" y="2832142"/>
            <a:ext cx="1247400" cy="1663200"/>
          </a:xfrm>
          <a:prstGeom prst="rect">
            <a:avLst/>
          </a:prstGeom>
        </p:spPr>
      </p:pic>
      <p:pic>
        <p:nvPicPr>
          <p:cNvPr id="23" name="Image 22">
            <a:extLst>
              <a:ext uri="{FF2B5EF4-FFF2-40B4-BE49-F238E27FC236}">
                <a16:creationId xmlns:a16="http://schemas.microsoft.com/office/drawing/2014/main" id="{D612D314-9288-74A0-5685-D114C283636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80980" y="1099349"/>
            <a:ext cx="3363249" cy="2520000"/>
          </a:xfrm>
          <a:prstGeom prst="rect">
            <a:avLst/>
          </a:prstGeom>
        </p:spPr>
      </p:pic>
      <p:pic>
        <p:nvPicPr>
          <p:cNvPr id="32" name="Image 31">
            <a:extLst>
              <a:ext uri="{FF2B5EF4-FFF2-40B4-BE49-F238E27FC236}">
                <a16:creationId xmlns:a16="http://schemas.microsoft.com/office/drawing/2014/main" id="{C4413998-C5FC-EDD9-DED4-54180FC74FD6}"/>
              </a:ext>
            </a:extLst>
          </p:cNvPr>
          <p:cNvPicPr>
            <a:picLocks noChangeAspect="1"/>
          </p:cNvPicPr>
          <p:nvPr/>
        </p:nvPicPr>
        <p:blipFill rotWithShape="1">
          <a:blip r:embed="rId11">
            <a:extLst>
              <a:ext uri="{28A0092B-C50C-407E-A947-70E740481C1C}">
                <a14:useLocalDpi xmlns:a14="http://schemas.microsoft.com/office/drawing/2010/main" val="0"/>
              </a:ext>
            </a:extLst>
          </a:blip>
          <a:srcRect t="3927"/>
          <a:stretch/>
        </p:blipFill>
        <p:spPr>
          <a:xfrm>
            <a:off x="7890247" y="3694189"/>
            <a:ext cx="3363249" cy="2509947"/>
          </a:xfrm>
          <a:prstGeom prst="rect">
            <a:avLst/>
          </a:prstGeom>
        </p:spPr>
      </p:pic>
    </p:spTree>
    <p:extLst>
      <p:ext uri="{BB962C8B-B14F-4D97-AF65-F5344CB8AC3E}">
        <p14:creationId xmlns:p14="http://schemas.microsoft.com/office/powerpoint/2010/main" val="10802247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5A137180-5641-267F-80A2-841602BCCD45}"/>
              </a:ext>
            </a:extLst>
          </p:cNvPr>
          <p:cNvPicPr>
            <a:picLocks noChangeAspect="1"/>
          </p:cNvPicPr>
          <p:nvPr/>
        </p:nvPicPr>
        <p:blipFill rotWithShape="1">
          <a:blip r:embed="rId2">
            <a:extLst>
              <a:ext uri="{28A0092B-C50C-407E-A947-70E740481C1C}">
                <a14:useLocalDpi xmlns:a14="http://schemas.microsoft.com/office/drawing/2010/main" val="0"/>
              </a:ext>
            </a:extLst>
          </a:blip>
          <a:srcRect t="-1" b="15799"/>
          <a:stretch/>
        </p:blipFill>
        <p:spPr>
          <a:xfrm>
            <a:off x="0" y="6445"/>
            <a:ext cx="12192000" cy="6845109"/>
          </a:xfrm>
          <a:prstGeom prst="rect">
            <a:avLst/>
          </a:prstGeom>
        </p:spPr>
      </p:pic>
      <p:sp>
        <p:nvSpPr>
          <p:cNvPr id="2" name="Rectangle 1">
            <a:extLst>
              <a:ext uri="{FF2B5EF4-FFF2-40B4-BE49-F238E27FC236}">
                <a16:creationId xmlns:a16="http://schemas.microsoft.com/office/drawing/2014/main" id="{FB9A4A62-FFE0-3960-1447-417495338262}"/>
              </a:ext>
            </a:extLst>
          </p:cNvPr>
          <p:cNvSpPr/>
          <p:nvPr/>
        </p:nvSpPr>
        <p:spPr>
          <a:xfrm>
            <a:off x="-2" y="6227482"/>
            <a:ext cx="12192002" cy="630518"/>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p>
        </p:txBody>
      </p:sp>
      <p:pic>
        <p:nvPicPr>
          <p:cNvPr id="27" name="Image 26">
            <a:extLst>
              <a:ext uri="{FF2B5EF4-FFF2-40B4-BE49-F238E27FC236}">
                <a16:creationId xmlns:a16="http://schemas.microsoft.com/office/drawing/2014/main" id="{B6FC7718-A254-811C-FC10-6FA661AAC6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04080">
            <a:off x="4957157" y="-213700"/>
            <a:ext cx="7128466" cy="7128466"/>
          </a:xfrm>
          <a:prstGeom prst="rect">
            <a:avLst/>
          </a:prstGeom>
        </p:spPr>
      </p:pic>
      <p:sp>
        <p:nvSpPr>
          <p:cNvPr id="50" name="Organigramme : Connecteur page suivante 49">
            <a:extLst>
              <a:ext uri="{FF2B5EF4-FFF2-40B4-BE49-F238E27FC236}">
                <a16:creationId xmlns:a16="http://schemas.microsoft.com/office/drawing/2014/main" id="{C357D60C-E760-50FC-AA40-F682144DF573}"/>
              </a:ext>
            </a:extLst>
          </p:cNvPr>
          <p:cNvSpPr/>
          <p:nvPr/>
        </p:nvSpPr>
        <p:spPr>
          <a:xfrm rot="16200000">
            <a:off x="4571998" y="-2713317"/>
            <a:ext cx="3048002" cy="12192001"/>
          </a:xfrm>
          <a:prstGeom prst="flowChartOffpageConnector">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Image 14">
            <a:extLst>
              <a:ext uri="{FF2B5EF4-FFF2-40B4-BE49-F238E27FC236}">
                <a16:creationId xmlns:a16="http://schemas.microsoft.com/office/drawing/2014/main" id="{62A7E63B-62FB-CB57-D98C-6FF846B6CA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2605" y="129084"/>
            <a:ext cx="2456077" cy="614019"/>
          </a:xfrm>
          <a:prstGeom prst="rect">
            <a:avLst/>
          </a:prstGeom>
        </p:spPr>
      </p:pic>
      <p:sp>
        <p:nvSpPr>
          <p:cNvPr id="24" name="ZoneTexte 23">
            <a:extLst>
              <a:ext uri="{FF2B5EF4-FFF2-40B4-BE49-F238E27FC236}">
                <a16:creationId xmlns:a16="http://schemas.microsoft.com/office/drawing/2014/main" id="{AE8FBBAE-F7E7-4891-CBAE-2676972979AB}"/>
              </a:ext>
            </a:extLst>
          </p:cNvPr>
          <p:cNvSpPr txBox="1"/>
          <p:nvPr/>
        </p:nvSpPr>
        <p:spPr>
          <a:xfrm>
            <a:off x="5341639" y="2820991"/>
            <a:ext cx="6850361" cy="954107"/>
          </a:xfrm>
          <a:prstGeom prst="rect">
            <a:avLst/>
          </a:prstGeom>
          <a:noFill/>
        </p:spPr>
        <p:txBody>
          <a:bodyPr wrap="square" rtlCol="0">
            <a:spAutoFit/>
          </a:bodyPr>
          <a:lstStyle/>
          <a:p>
            <a:r>
              <a:rPr lang="fr-FR" sz="2800" dirty="0">
                <a:latin typeface="Arial Black" panose="020B0A04020102020204" pitchFamily="34" charset="0"/>
              </a:rPr>
              <a:t>Toutes les prestations </a:t>
            </a:r>
          </a:p>
          <a:p>
            <a:r>
              <a:rPr lang="fr-FR" sz="2800" dirty="0">
                <a:latin typeface="Arial Black" panose="020B0A04020102020204" pitchFamily="34" charset="0"/>
              </a:rPr>
              <a:t>annexes</a:t>
            </a:r>
          </a:p>
        </p:txBody>
      </p:sp>
      <p:pic>
        <p:nvPicPr>
          <p:cNvPr id="52" name="Image 51">
            <a:extLst>
              <a:ext uri="{FF2B5EF4-FFF2-40B4-BE49-F238E27FC236}">
                <a16:creationId xmlns:a16="http://schemas.microsoft.com/office/drawing/2014/main" id="{D61270DC-3512-2047-F1E4-9442EDA870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292058" y="2448583"/>
            <a:ext cx="2893149" cy="1929191"/>
          </a:xfrm>
          <a:prstGeom prst="rect">
            <a:avLst/>
          </a:prstGeom>
        </p:spPr>
      </p:pic>
      <p:sp>
        <p:nvSpPr>
          <p:cNvPr id="3" name="Espace réservé du numéro de diapositive 2">
            <a:extLst>
              <a:ext uri="{FF2B5EF4-FFF2-40B4-BE49-F238E27FC236}">
                <a16:creationId xmlns:a16="http://schemas.microsoft.com/office/drawing/2014/main" id="{D9125AB3-F59A-F22B-89B9-DBA95C4DB74C}"/>
              </a:ext>
            </a:extLst>
          </p:cNvPr>
          <p:cNvSpPr>
            <a:spLocks noGrp="1"/>
          </p:cNvSpPr>
          <p:nvPr>
            <p:ph type="sldNum" sz="quarter" idx="12"/>
          </p:nvPr>
        </p:nvSpPr>
        <p:spPr/>
        <p:txBody>
          <a:bodyPr/>
          <a:lstStyle/>
          <a:p>
            <a:fld id="{D1EF6AC7-1DA7-45C6-9838-D7A25B92C10C}" type="slidenum">
              <a:rPr lang="fr-FR" smtClean="0"/>
              <a:t>25</a:t>
            </a:fld>
            <a:endParaRPr lang="fr-FR"/>
          </a:p>
        </p:txBody>
      </p:sp>
      <p:sp>
        <p:nvSpPr>
          <p:cNvPr id="6" name="ZoneTexte 5">
            <a:extLst>
              <a:ext uri="{FF2B5EF4-FFF2-40B4-BE49-F238E27FC236}">
                <a16:creationId xmlns:a16="http://schemas.microsoft.com/office/drawing/2014/main" id="{31F858F8-8B1C-96FE-B6C7-503A04E7CDA7}"/>
              </a:ext>
            </a:extLst>
          </p:cNvPr>
          <p:cNvSpPr txBox="1"/>
          <p:nvPr/>
        </p:nvSpPr>
        <p:spPr>
          <a:xfrm>
            <a:off x="7291294" y="6431190"/>
            <a:ext cx="3675600" cy="215444"/>
          </a:xfrm>
          <a:prstGeom prst="rect">
            <a:avLst/>
          </a:prstGeom>
          <a:noFill/>
        </p:spPr>
        <p:txBody>
          <a:bodyPr wrap="square" rtlCol="0">
            <a:spAutoFit/>
          </a:bodyPr>
          <a:lstStyle/>
          <a:p>
            <a:r>
              <a:rPr lang="fr-FR" sz="800" dirty="0">
                <a:solidFill>
                  <a:schemeClr val="bg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www.mission-agents-secrets.com</a:t>
            </a:r>
            <a:r>
              <a:rPr lang="fr-FR" sz="800" dirty="0">
                <a:solidFill>
                  <a:schemeClr val="bg1"/>
                </a:solidFill>
                <a:latin typeface="Arial" panose="020B0604020202020204" pitchFamily="34" charset="0"/>
                <a:cs typeface="Arial" panose="020B0604020202020204" pitchFamily="34" charset="0"/>
              </a:rPr>
              <a:t> Présentation client – version moyenne 1.0</a:t>
            </a:r>
          </a:p>
        </p:txBody>
      </p:sp>
      <p:pic>
        <p:nvPicPr>
          <p:cNvPr id="5" name="Image 4">
            <a:extLst>
              <a:ext uri="{FF2B5EF4-FFF2-40B4-BE49-F238E27FC236}">
                <a16:creationId xmlns:a16="http://schemas.microsoft.com/office/drawing/2014/main" id="{3F674449-389F-1FD4-C99D-0864ED3F57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00" y="2052918"/>
            <a:ext cx="3526117" cy="2644588"/>
          </a:xfrm>
          <a:prstGeom prst="rect">
            <a:avLst/>
          </a:prstGeom>
        </p:spPr>
      </p:pic>
    </p:spTree>
    <p:extLst>
      <p:ext uri="{BB962C8B-B14F-4D97-AF65-F5344CB8AC3E}">
        <p14:creationId xmlns:p14="http://schemas.microsoft.com/office/powerpoint/2010/main" val="14656986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 26">
            <a:extLst>
              <a:ext uri="{FF2B5EF4-FFF2-40B4-BE49-F238E27FC236}">
                <a16:creationId xmlns:a16="http://schemas.microsoft.com/office/drawing/2014/main" id="{B6FC7718-A254-811C-FC10-6FA661AAC6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204080">
            <a:off x="4957157" y="-213700"/>
            <a:ext cx="7128466" cy="7128466"/>
          </a:xfrm>
          <a:prstGeom prst="rect">
            <a:avLst/>
          </a:prstGeom>
        </p:spPr>
      </p:pic>
      <p:sp>
        <p:nvSpPr>
          <p:cNvPr id="22" name="Rectangle 21">
            <a:extLst>
              <a:ext uri="{FF2B5EF4-FFF2-40B4-BE49-F238E27FC236}">
                <a16:creationId xmlns:a16="http://schemas.microsoft.com/office/drawing/2014/main" id="{9B012D1F-2829-FFC7-510F-25A7709EEAAE}"/>
              </a:ext>
            </a:extLst>
          </p:cNvPr>
          <p:cNvSpPr/>
          <p:nvPr/>
        </p:nvSpPr>
        <p:spPr>
          <a:xfrm>
            <a:off x="0" y="0"/>
            <a:ext cx="12192000" cy="6858000"/>
          </a:xfrm>
          <a:prstGeom prst="rect">
            <a:avLst/>
          </a:prstGeom>
          <a:solidFill>
            <a:srgbClr val="FFFFFF">
              <a:alpha val="94902"/>
            </a:srgb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endParaRPr lang="fr-FR"/>
          </a:p>
        </p:txBody>
      </p:sp>
      <p:sp>
        <p:nvSpPr>
          <p:cNvPr id="20" name="Rectangle 19">
            <a:extLst>
              <a:ext uri="{FF2B5EF4-FFF2-40B4-BE49-F238E27FC236}">
                <a16:creationId xmlns:a16="http://schemas.microsoft.com/office/drawing/2014/main" id="{6D5A02F2-7C22-F06D-4696-EC2AC511458A}"/>
              </a:ext>
            </a:extLst>
          </p:cNvPr>
          <p:cNvSpPr/>
          <p:nvPr/>
        </p:nvSpPr>
        <p:spPr>
          <a:xfrm>
            <a:off x="9387392" y="0"/>
            <a:ext cx="2804607" cy="6309469"/>
          </a:xfrm>
          <a:prstGeom prst="rect">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5A137180-5641-267F-80A2-841602BCCD45}"/>
              </a:ext>
            </a:extLst>
          </p:cNvPr>
          <p:cNvPicPr>
            <a:picLocks noChangeAspect="1"/>
          </p:cNvPicPr>
          <p:nvPr/>
        </p:nvPicPr>
        <p:blipFill rotWithShape="1">
          <a:blip r:embed="rId3">
            <a:extLst>
              <a:ext uri="{28A0092B-C50C-407E-A947-70E740481C1C}">
                <a14:useLocalDpi xmlns:a14="http://schemas.microsoft.com/office/drawing/2010/main" val="0"/>
              </a:ext>
            </a:extLst>
          </a:blip>
          <a:srcRect t="44652" b="48584"/>
          <a:stretch/>
        </p:blipFill>
        <p:spPr>
          <a:xfrm>
            <a:off x="0" y="6314104"/>
            <a:ext cx="12192000" cy="549871"/>
          </a:xfrm>
          <a:prstGeom prst="rect">
            <a:avLst/>
          </a:prstGeom>
        </p:spPr>
      </p:pic>
      <p:pic>
        <p:nvPicPr>
          <p:cNvPr id="15" name="Image 14">
            <a:extLst>
              <a:ext uri="{FF2B5EF4-FFF2-40B4-BE49-F238E27FC236}">
                <a16:creationId xmlns:a16="http://schemas.microsoft.com/office/drawing/2014/main" id="{62A7E63B-62FB-CB57-D98C-6FF846B6CA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2605" y="129084"/>
            <a:ext cx="2456077" cy="614019"/>
          </a:xfrm>
          <a:prstGeom prst="rect">
            <a:avLst/>
          </a:prstGeom>
        </p:spPr>
      </p:pic>
      <p:sp>
        <p:nvSpPr>
          <p:cNvPr id="64" name="Organigramme : Connecteur page suivante 63">
            <a:extLst>
              <a:ext uri="{FF2B5EF4-FFF2-40B4-BE49-F238E27FC236}">
                <a16:creationId xmlns:a16="http://schemas.microsoft.com/office/drawing/2014/main" id="{366C08AD-BBA2-FE1A-C081-5FA100624299}"/>
              </a:ext>
            </a:extLst>
          </p:cNvPr>
          <p:cNvSpPr/>
          <p:nvPr/>
        </p:nvSpPr>
        <p:spPr>
          <a:xfrm rot="16200000">
            <a:off x="436128" y="-436129"/>
            <a:ext cx="901732" cy="1773990"/>
          </a:xfrm>
          <a:prstGeom prst="flowChartOffpageConnector">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5" name="ZoneTexte 64">
            <a:extLst>
              <a:ext uri="{FF2B5EF4-FFF2-40B4-BE49-F238E27FC236}">
                <a16:creationId xmlns:a16="http://schemas.microsoft.com/office/drawing/2014/main" id="{F4AD56FD-717D-0E91-530C-53D45FFAB8E8}"/>
              </a:ext>
            </a:extLst>
          </p:cNvPr>
          <p:cNvSpPr txBox="1"/>
          <p:nvPr/>
        </p:nvSpPr>
        <p:spPr>
          <a:xfrm>
            <a:off x="118133" y="81867"/>
            <a:ext cx="1247800" cy="677108"/>
          </a:xfrm>
          <a:prstGeom prst="rect">
            <a:avLst/>
          </a:prstGeom>
          <a:noFill/>
        </p:spPr>
        <p:txBody>
          <a:bodyPr wrap="square" rtlCol="0">
            <a:spAutoFit/>
          </a:bodyPr>
          <a:lstStyle/>
          <a:p>
            <a:pPr algn="ctr"/>
            <a:r>
              <a:rPr lang="fr-FR" sz="2400" b="1" dirty="0">
                <a:latin typeface="Arial Narrow" panose="020B0606020202030204" pitchFamily="34" charset="0"/>
              </a:rPr>
              <a:t>Jour 2</a:t>
            </a:r>
          </a:p>
          <a:p>
            <a:pPr algn="ctr"/>
            <a:r>
              <a:rPr lang="fr-FR" sz="1400" dirty="0">
                <a:solidFill>
                  <a:schemeClr val="bg1"/>
                </a:solidFill>
                <a:latin typeface="Arial Narrow" panose="020B0606020202030204" pitchFamily="34" charset="0"/>
              </a:rPr>
              <a:t>Après-midi</a:t>
            </a:r>
            <a:endParaRPr lang="fr-FR" dirty="0">
              <a:solidFill>
                <a:schemeClr val="bg1"/>
              </a:solidFill>
              <a:latin typeface="Arial Narrow" panose="020B0606020202030204" pitchFamily="34" charset="0"/>
            </a:endParaRPr>
          </a:p>
        </p:txBody>
      </p:sp>
      <p:sp>
        <p:nvSpPr>
          <p:cNvPr id="2" name="Espace réservé du numéro de diapositive 1">
            <a:extLst>
              <a:ext uri="{FF2B5EF4-FFF2-40B4-BE49-F238E27FC236}">
                <a16:creationId xmlns:a16="http://schemas.microsoft.com/office/drawing/2014/main" id="{AA357D29-DA52-3C9B-C810-92969D56FDD2}"/>
              </a:ext>
            </a:extLst>
          </p:cNvPr>
          <p:cNvSpPr>
            <a:spLocks noGrp="1"/>
          </p:cNvSpPr>
          <p:nvPr>
            <p:ph type="sldNum" sz="quarter" idx="12"/>
          </p:nvPr>
        </p:nvSpPr>
        <p:spPr/>
        <p:txBody>
          <a:bodyPr/>
          <a:lstStyle/>
          <a:p>
            <a:fld id="{D1EF6AC7-1DA7-45C6-9838-D7A25B92C10C}" type="slidenum">
              <a:rPr lang="fr-FR" smtClean="0"/>
              <a:t>26</a:t>
            </a:fld>
            <a:endParaRPr lang="fr-FR"/>
          </a:p>
        </p:txBody>
      </p:sp>
      <p:sp>
        <p:nvSpPr>
          <p:cNvPr id="5" name="ZoneTexte 4">
            <a:extLst>
              <a:ext uri="{FF2B5EF4-FFF2-40B4-BE49-F238E27FC236}">
                <a16:creationId xmlns:a16="http://schemas.microsoft.com/office/drawing/2014/main" id="{A7AAB1E3-6533-A705-DB4F-7252F0D58D76}"/>
              </a:ext>
            </a:extLst>
          </p:cNvPr>
          <p:cNvSpPr txBox="1"/>
          <p:nvPr/>
        </p:nvSpPr>
        <p:spPr>
          <a:xfrm>
            <a:off x="7291294" y="6431190"/>
            <a:ext cx="3675600" cy="215444"/>
          </a:xfrm>
          <a:prstGeom prst="rect">
            <a:avLst/>
          </a:prstGeom>
          <a:noFill/>
        </p:spPr>
        <p:txBody>
          <a:bodyPr wrap="square" rtlCol="0">
            <a:spAutoFit/>
          </a:bodyPr>
          <a:lstStyle/>
          <a:p>
            <a:r>
              <a:rPr lang="fr-FR" sz="800" dirty="0">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www.mission-agents-secrets.com</a:t>
            </a:r>
            <a:r>
              <a:rPr lang="fr-FR" sz="800" dirty="0">
                <a:solidFill>
                  <a:schemeClr val="bg1"/>
                </a:solidFill>
                <a:latin typeface="Arial" panose="020B0604020202020204" pitchFamily="34" charset="0"/>
                <a:cs typeface="Arial" panose="020B0604020202020204" pitchFamily="34" charset="0"/>
              </a:rPr>
              <a:t> Présentation client – version moyenne 1.0</a:t>
            </a:r>
          </a:p>
        </p:txBody>
      </p:sp>
      <p:sp>
        <p:nvSpPr>
          <p:cNvPr id="3" name="ZoneTexte 2">
            <a:extLst>
              <a:ext uri="{FF2B5EF4-FFF2-40B4-BE49-F238E27FC236}">
                <a16:creationId xmlns:a16="http://schemas.microsoft.com/office/drawing/2014/main" id="{8CC12360-66C3-799E-9AD2-32F6AC9A7AF9}"/>
              </a:ext>
            </a:extLst>
          </p:cNvPr>
          <p:cNvSpPr txBox="1"/>
          <p:nvPr/>
        </p:nvSpPr>
        <p:spPr>
          <a:xfrm>
            <a:off x="2011257" y="32510"/>
            <a:ext cx="7463741" cy="369332"/>
          </a:xfrm>
          <a:prstGeom prst="rect">
            <a:avLst/>
          </a:prstGeom>
          <a:noFill/>
        </p:spPr>
        <p:txBody>
          <a:bodyPr wrap="square" rtlCol="0">
            <a:spAutoFit/>
          </a:bodyPr>
          <a:lstStyle/>
          <a:p>
            <a:r>
              <a:rPr lang="fr-FR" dirty="0">
                <a:solidFill>
                  <a:srgbClr val="FFCC00"/>
                </a:solidFill>
                <a:latin typeface="Arial Black" panose="020B0A04020102020204" pitchFamily="34" charset="0"/>
              </a:rPr>
              <a:t>Toutes les prestations annexes</a:t>
            </a:r>
          </a:p>
        </p:txBody>
      </p:sp>
      <p:sp>
        <p:nvSpPr>
          <p:cNvPr id="4" name="ZoneTexte 3">
            <a:extLst>
              <a:ext uri="{FF2B5EF4-FFF2-40B4-BE49-F238E27FC236}">
                <a16:creationId xmlns:a16="http://schemas.microsoft.com/office/drawing/2014/main" id="{CF59BA58-AF35-E142-44E0-BCB0E2AAA631}"/>
              </a:ext>
            </a:extLst>
          </p:cNvPr>
          <p:cNvSpPr txBox="1"/>
          <p:nvPr/>
        </p:nvSpPr>
        <p:spPr>
          <a:xfrm>
            <a:off x="2006889" y="352492"/>
            <a:ext cx="7355102" cy="577081"/>
          </a:xfrm>
          <a:prstGeom prst="rect">
            <a:avLst/>
          </a:prstGeom>
          <a:noFill/>
        </p:spPr>
        <p:txBody>
          <a:bodyPr wrap="square" rtlCol="0">
            <a:spAutoFit/>
          </a:bodyPr>
          <a:lstStyle/>
          <a:p>
            <a:r>
              <a:rPr lang="fr-FR" sz="1050" b="0" i="0" dirty="0">
                <a:solidFill>
                  <a:srgbClr val="000000"/>
                </a:solidFill>
                <a:effectLst/>
                <a:latin typeface="Source Sans Pro" panose="020B0503030403020204" pitchFamily="34" charset="0"/>
              </a:rPr>
              <a:t>Cette section est destinée à vous inspirer de toutes les prestations annexes que nous pouvons greffer à votre événement. Vous y retrouverez la totalité des animations, des twists, des agréments de manière générale, qui  évidemment, adornent, décorent, égayent, embellissent, enjolivent, garnissent, </a:t>
            </a:r>
            <a:r>
              <a:rPr lang="fr-FR" sz="1050" b="0" i="0" dirty="0" err="1">
                <a:solidFill>
                  <a:srgbClr val="000000"/>
                </a:solidFill>
                <a:effectLst/>
                <a:latin typeface="Source Sans Pro" panose="020B0503030403020204" pitchFamily="34" charset="0"/>
              </a:rPr>
              <a:t>réhaussent</a:t>
            </a:r>
            <a:r>
              <a:rPr lang="fr-FR" sz="1050" b="0" i="0" dirty="0">
                <a:solidFill>
                  <a:srgbClr val="000000"/>
                </a:solidFill>
                <a:effectLst/>
                <a:latin typeface="Source Sans Pro" panose="020B0503030403020204" pitchFamily="34" charset="0"/>
              </a:rPr>
              <a:t> la qualité de votre événement.</a:t>
            </a:r>
            <a:endParaRPr lang="fr-FR" sz="1050" b="1" dirty="0">
              <a:latin typeface="Arial Narrow" panose="020B0606020202030204" pitchFamily="34" charset="0"/>
            </a:endParaRPr>
          </a:p>
        </p:txBody>
      </p:sp>
      <p:sp>
        <p:nvSpPr>
          <p:cNvPr id="29" name="Rectangle 28">
            <a:extLst>
              <a:ext uri="{FF2B5EF4-FFF2-40B4-BE49-F238E27FC236}">
                <a16:creationId xmlns:a16="http://schemas.microsoft.com/office/drawing/2014/main" id="{BCAECFCC-64F0-8F41-A52B-5CFB2901DB03}"/>
              </a:ext>
            </a:extLst>
          </p:cNvPr>
          <p:cNvSpPr/>
          <p:nvPr/>
        </p:nvSpPr>
        <p:spPr>
          <a:xfrm>
            <a:off x="669073" y="929573"/>
            <a:ext cx="9723864" cy="541237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D4D65333-14F8-7F4C-A560-65B2DC124B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3359" y="1026073"/>
            <a:ext cx="3126872" cy="2338356"/>
          </a:xfrm>
          <a:prstGeom prst="rect">
            <a:avLst/>
          </a:prstGeom>
        </p:spPr>
      </p:pic>
      <p:pic>
        <p:nvPicPr>
          <p:cNvPr id="12" name="Image 11">
            <a:extLst>
              <a:ext uri="{FF2B5EF4-FFF2-40B4-BE49-F238E27FC236}">
                <a16:creationId xmlns:a16="http://schemas.microsoft.com/office/drawing/2014/main" id="{7943AFA9-8AE4-5547-8458-84422F29D9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8320" y="1026073"/>
            <a:ext cx="3126872" cy="2338356"/>
          </a:xfrm>
          <a:prstGeom prst="rect">
            <a:avLst/>
          </a:prstGeom>
        </p:spPr>
      </p:pic>
      <p:pic>
        <p:nvPicPr>
          <p:cNvPr id="16" name="Image 15">
            <a:extLst>
              <a:ext uri="{FF2B5EF4-FFF2-40B4-BE49-F238E27FC236}">
                <a16:creationId xmlns:a16="http://schemas.microsoft.com/office/drawing/2014/main" id="{829827F8-4DD2-0346-B321-47CD8B2EFA2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53281" y="1015280"/>
            <a:ext cx="3141304" cy="2349149"/>
          </a:xfrm>
          <a:prstGeom prst="rect">
            <a:avLst/>
          </a:prstGeom>
        </p:spPr>
      </p:pic>
      <p:pic>
        <p:nvPicPr>
          <p:cNvPr id="21" name="Image 20">
            <a:extLst>
              <a:ext uri="{FF2B5EF4-FFF2-40B4-BE49-F238E27FC236}">
                <a16:creationId xmlns:a16="http://schemas.microsoft.com/office/drawing/2014/main" id="{D3209A99-16BC-4947-AC29-9AE70AB8B64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3360" y="3687208"/>
            <a:ext cx="3126872" cy="2338356"/>
          </a:xfrm>
          <a:prstGeom prst="rect">
            <a:avLst/>
          </a:prstGeom>
        </p:spPr>
      </p:pic>
      <p:pic>
        <p:nvPicPr>
          <p:cNvPr id="25" name="Image 24">
            <a:extLst>
              <a:ext uri="{FF2B5EF4-FFF2-40B4-BE49-F238E27FC236}">
                <a16:creationId xmlns:a16="http://schemas.microsoft.com/office/drawing/2014/main" id="{8E62B929-62A0-8846-B713-BD3AC7FE967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78321" y="3687208"/>
            <a:ext cx="3126871" cy="2338356"/>
          </a:xfrm>
          <a:prstGeom prst="rect">
            <a:avLst/>
          </a:prstGeom>
        </p:spPr>
      </p:pic>
      <p:pic>
        <p:nvPicPr>
          <p:cNvPr id="28" name="Image 27">
            <a:extLst>
              <a:ext uri="{FF2B5EF4-FFF2-40B4-BE49-F238E27FC236}">
                <a16:creationId xmlns:a16="http://schemas.microsoft.com/office/drawing/2014/main" id="{8C771494-D8BC-DB46-89E8-4A00C1537E5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53281" y="3687208"/>
            <a:ext cx="3126871" cy="2338356"/>
          </a:xfrm>
          <a:prstGeom prst="rect">
            <a:avLst/>
          </a:prstGeom>
        </p:spPr>
      </p:pic>
      <p:sp>
        <p:nvSpPr>
          <p:cNvPr id="35" name="ZoneTexte 34">
            <a:extLst>
              <a:ext uri="{FF2B5EF4-FFF2-40B4-BE49-F238E27FC236}">
                <a16:creationId xmlns:a16="http://schemas.microsoft.com/office/drawing/2014/main" id="{F770DE2D-8977-044A-B9F6-D9D1160C62CD}"/>
              </a:ext>
            </a:extLst>
          </p:cNvPr>
          <p:cNvSpPr txBox="1"/>
          <p:nvPr/>
        </p:nvSpPr>
        <p:spPr>
          <a:xfrm>
            <a:off x="719703" y="3325764"/>
            <a:ext cx="3160265" cy="400110"/>
          </a:xfrm>
          <a:prstGeom prst="rect">
            <a:avLst/>
          </a:prstGeom>
          <a:noFill/>
        </p:spPr>
        <p:txBody>
          <a:bodyPr wrap="square" rtlCol="0">
            <a:spAutoFit/>
          </a:bodyPr>
          <a:lstStyle/>
          <a:p>
            <a:pPr algn="ctr"/>
            <a:r>
              <a:rPr lang="fr-FR" sz="2000" b="1" dirty="0">
                <a:solidFill>
                  <a:schemeClr val="bg1"/>
                </a:solidFill>
                <a:latin typeface="Arial Narrow" panose="020B0606020202030204" pitchFamily="34" charset="0"/>
              </a:rPr>
              <a:t>Lettres invitations invisibles</a:t>
            </a:r>
          </a:p>
        </p:txBody>
      </p:sp>
      <p:sp>
        <p:nvSpPr>
          <p:cNvPr id="36" name="ZoneTexte 35">
            <a:extLst>
              <a:ext uri="{FF2B5EF4-FFF2-40B4-BE49-F238E27FC236}">
                <a16:creationId xmlns:a16="http://schemas.microsoft.com/office/drawing/2014/main" id="{E5E8C35C-2B0A-C542-80A1-2A9E6DE8511D}"/>
              </a:ext>
            </a:extLst>
          </p:cNvPr>
          <p:cNvSpPr txBox="1"/>
          <p:nvPr/>
        </p:nvSpPr>
        <p:spPr>
          <a:xfrm>
            <a:off x="3968971" y="3311884"/>
            <a:ext cx="3160265" cy="400110"/>
          </a:xfrm>
          <a:prstGeom prst="rect">
            <a:avLst/>
          </a:prstGeom>
          <a:noFill/>
        </p:spPr>
        <p:txBody>
          <a:bodyPr wrap="square" rtlCol="0">
            <a:spAutoFit/>
          </a:bodyPr>
          <a:lstStyle/>
          <a:p>
            <a:pPr algn="ctr"/>
            <a:r>
              <a:rPr lang="fr-FR" sz="2000" b="1" dirty="0">
                <a:solidFill>
                  <a:schemeClr val="bg1"/>
                </a:solidFill>
                <a:latin typeface="Arial Narrow" panose="020B0606020202030204" pitchFamily="34" charset="0"/>
              </a:rPr>
              <a:t>Passeports personnalisés</a:t>
            </a:r>
          </a:p>
        </p:txBody>
      </p:sp>
      <p:sp>
        <p:nvSpPr>
          <p:cNvPr id="37" name="ZoneTexte 36">
            <a:extLst>
              <a:ext uri="{FF2B5EF4-FFF2-40B4-BE49-F238E27FC236}">
                <a16:creationId xmlns:a16="http://schemas.microsoft.com/office/drawing/2014/main" id="{91594C61-25DD-A841-9DCC-2F9E1AC15F22}"/>
              </a:ext>
            </a:extLst>
          </p:cNvPr>
          <p:cNvSpPr txBox="1"/>
          <p:nvPr/>
        </p:nvSpPr>
        <p:spPr>
          <a:xfrm>
            <a:off x="7190712" y="3309475"/>
            <a:ext cx="3160265" cy="400110"/>
          </a:xfrm>
          <a:prstGeom prst="rect">
            <a:avLst/>
          </a:prstGeom>
          <a:noFill/>
        </p:spPr>
        <p:txBody>
          <a:bodyPr wrap="square" rtlCol="0">
            <a:spAutoFit/>
          </a:bodyPr>
          <a:lstStyle/>
          <a:p>
            <a:pPr algn="ctr"/>
            <a:r>
              <a:rPr lang="fr-FR" sz="2000" b="1" dirty="0">
                <a:solidFill>
                  <a:schemeClr val="bg1"/>
                </a:solidFill>
                <a:latin typeface="Arial Narrow" panose="020B0606020202030204" pitchFamily="34" charset="0"/>
              </a:rPr>
              <a:t>Goodies décapsuleurs</a:t>
            </a:r>
          </a:p>
        </p:txBody>
      </p:sp>
      <p:sp>
        <p:nvSpPr>
          <p:cNvPr id="38" name="ZoneTexte 37">
            <a:extLst>
              <a:ext uri="{FF2B5EF4-FFF2-40B4-BE49-F238E27FC236}">
                <a16:creationId xmlns:a16="http://schemas.microsoft.com/office/drawing/2014/main" id="{D9E9F8F8-805A-C848-944D-0C08A3258AE1}"/>
              </a:ext>
            </a:extLst>
          </p:cNvPr>
          <p:cNvSpPr txBox="1"/>
          <p:nvPr/>
        </p:nvSpPr>
        <p:spPr>
          <a:xfrm>
            <a:off x="818055" y="5986458"/>
            <a:ext cx="3160265" cy="400110"/>
          </a:xfrm>
          <a:prstGeom prst="rect">
            <a:avLst/>
          </a:prstGeom>
          <a:noFill/>
        </p:spPr>
        <p:txBody>
          <a:bodyPr wrap="square" rtlCol="0">
            <a:spAutoFit/>
          </a:bodyPr>
          <a:lstStyle/>
          <a:p>
            <a:pPr algn="ctr"/>
            <a:r>
              <a:rPr lang="fr-FR" sz="2000" b="1" dirty="0">
                <a:solidFill>
                  <a:schemeClr val="bg1"/>
                </a:solidFill>
                <a:latin typeface="Arial Narrow" panose="020B0606020202030204" pitchFamily="34" charset="0"/>
              </a:rPr>
              <a:t>Goodies Lunettes Reverse</a:t>
            </a:r>
          </a:p>
        </p:txBody>
      </p:sp>
      <p:sp>
        <p:nvSpPr>
          <p:cNvPr id="39" name="ZoneTexte 38">
            <a:extLst>
              <a:ext uri="{FF2B5EF4-FFF2-40B4-BE49-F238E27FC236}">
                <a16:creationId xmlns:a16="http://schemas.microsoft.com/office/drawing/2014/main" id="{D322111E-A58D-764B-AE15-DECC12314018}"/>
              </a:ext>
            </a:extLst>
          </p:cNvPr>
          <p:cNvSpPr txBox="1"/>
          <p:nvPr/>
        </p:nvSpPr>
        <p:spPr>
          <a:xfrm>
            <a:off x="3944927" y="5980483"/>
            <a:ext cx="3160265" cy="400110"/>
          </a:xfrm>
          <a:prstGeom prst="rect">
            <a:avLst/>
          </a:prstGeom>
          <a:noFill/>
        </p:spPr>
        <p:txBody>
          <a:bodyPr wrap="square" rtlCol="0">
            <a:spAutoFit/>
          </a:bodyPr>
          <a:lstStyle/>
          <a:p>
            <a:pPr algn="ctr"/>
            <a:r>
              <a:rPr lang="fr-FR" sz="2000" b="1" dirty="0" err="1">
                <a:solidFill>
                  <a:schemeClr val="bg1"/>
                </a:solidFill>
                <a:latin typeface="Arial Narrow" panose="020B0606020202030204" pitchFamily="34" charset="0"/>
              </a:rPr>
              <a:t>Photobooth</a:t>
            </a:r>
            <a:endParaRPr lang="fr-FR" sz="2000" b="1" dirty="0">
              <a:solidFill>
                <a:schemeClr val="bg1"/>
              </a:solidFill>
              <a:latin typeface="Arial Narrow" panose="020B0606020202030204" pitchFamily="34" charset="0"/>
            </a:endParaRPr>
          </a:p>
        </p:txBody>
      </p:sp>
      <p:sp>
        <p:nvSpPr>
          <p:cNvPr id="40" name="ZoneTexte 39">
            <a:extLst>
              <a:ext uri="{FF2B5EF4-FFF2-40B4-BE49-F238E27FC236}">
                <a16:creationId xmlns:a16="http://schemas.microsoft.com/office/drawing/2014/main" id="{4D653D6C-80AB-0C42-81B1-210C3BE5E191}"/>
              </a:ext>
            </a:extLst>
          </p:cNvPr>
          <p:cNvSpPr txBox="1"/>
          <p:nvPr/>
        </p:nvSpPr>
        <p:spPr>
          <a:xfrm>
            <a:off x="7242022" y="5953656"/>
            <a:ext cx="3160265" cy="400110"/>
          </a:xfrm>
          <a:prstGeom prst="rect">
            <a:avLst/>
          </a:prstGeom>
          <a:noFill/>
        </p:spPr>
        <p:txBody>
          <a:bodyPr wrap="square" rtlCol="0">
            <a:spAutoFit/>
          </a:bodyPr>
          <a:lstStyle/>
          <a:p>
            <a:pPr algn="ctr"/>
            <a:r>
              <a:rPr lang="fr-FR" sz="2000" b="1" dirty="0">
                <a:solidFill>
                  <a:schemeClr val="bg1"/>
                </a:solidFill>
                <a:latin typeface="Arial Narrow" panose="020B0606020202030204" pitchFamily="34" charset="0"/>
              </a:rPr>
              <a:t>Le Mur des Agents</a:t>
            </a:r>
          </a:p>
        </p:txBody>
      </p:sp>
    </p:spTree>
    <p:extLst>
      <p:ext uri="{BB962C8B-B14F-4D97-AF65-F5344CB8AC3E}">
        <p14:creationId xmlns:p14="http://schemas.microsoft.com/office/powerpoint/2010/main" val="26556477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 26">
            <a:extLst>
              <a:ext uri="{FF2B5EF4-FFF2-40B4-BE49-F238E27FC236}">
                <a16:creationId xmlns:a16="http://schemas.microsoft.com/office/drawing/2014/main" id="{B6FC7718-A254-811C-FC10-6FA661AAC6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204080">
            <a:off x="4957157" y="-213700"/>
            <a:ext cx="7128466" cy="7128466"/>
          </a:xfrm>
          <a:prstGeom prst="rect">
            <a:avLst/>
          </a:prstGeom>
        </p:spPr>
      </p:pic>
      <p:sp>
        <p:nvSpPr>
          <p:cNvPr id="22" name="Rectangle 21">
            <a:extLst>
              <a:ext uri="{FF2B5EF4-FFF2-40B4-BE49-F238E27FC236}">
                <a16:creationId xmlns:a16="http://schemas.microsoft.com/office/drawing/2014/main" id="{9B012D1F-2829-FFC7-510F-25A7709EEAAE}"/>
              </a:ext>
            </a:extLst>
          </p:cNvPr>
          <p:cNvSpPr/>
          <p:nvPr/>
        </p:nvSpPr>
        <p:spPr>
          <a:xfrm>
            <a:off x="0" y="0"/>
            <a:ext cx="12192000" cy="6858000"/>
          </a:xfrm>
          <a:prstGeom prst="rect">
            <a:avLst/>
          </a:prstGeom>
          <a:solidFill>
            <a:srgbClr val="FFFFFF">
              <a:alpha val="94902"/>
            </a:srgb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endParaRPr lang="fr-FR"/>
          </a:p>
        </p:txBody>
      </p:sp>
      <p:sp>
        <p:nvSpPr>
          <p:cNvPr id="20" name="Rectangle 19">
            <a:extLst>
              <a:ext uri="{FF2B5EF4-FFF2-40B4-BE49-F238E27FC236}">
                <a16:creationId xmlns:a16="http://schemas.microsoft.com/office/drawing/2014/main" id="{6D5A02F2-7C22-F06D-4696-EC2AC511458A}"/>
              </a:ext>
            </a:extLst>
          </p:cNvPr>
          <p:cNvSpPr/>
          <p:nvPr/>
        </p:nvSpPr>
        <p:spPr>
          <a:xfrm>
            <a:off x="9387392" y="0"/>
            <a:ext cx="2804607" cy="6309469"/>
          </a:xfrm>
          <a:prstGeom prst="rect">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5A137180-5641-267F-80A2-841602BCCD45}"/>
              </a:ext>
            </a:extLst>
          </p:cNvPr>
          <p:cNvPicPr>
            <a:picLocks noChangeAspect="1"/>
          </p:cNvPicPr>
          <p:nvPr/>
        </p:nvPicPr>
        <p:blipFill rotWithShape="1">
          <a:blip r:embed="rId3">
            <a:extLst>
              <a:ext uri="{28A0092B-C50C-407E-A947-70E740481C1C}">
                <a14:useLocalDpi xmlns:a14="http://schemas.microsoft.com/office/drawing/2010/main" val="0"/>
              </a:ext>
            </a:extLst>
          </a:blip>
          <a:srcRect t="44652" b="48584"/>
          <a:stretch/>
        </p:blipFill>
        <p:spPr>
          <a:xfrm>
            <a:off x="0" y="6314104"/>
            <a:ext cx="12192000" cy="549871"/>
          </a:xfrm>
          <a:prstGeom prst="rect">
            <a:avLst/>
          </a:prstGeom>
        </p:spPr>
      </p:pic>
      <p:pic>
        <p:nvPicPr>
          <p:cNvPr id="15" name="Image 14">
            <a:extLst>
              <a:ext uri="{FF2B5EF4-FFF2-40B4-BE49-F238E27FC236}">
                <a16:creationId xmlns:a16="http://schemas.microsoft.com/office/drawing/2014/main" id="{62A7E63B-62FB-CB57-D98C-6FF846B6CA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2605" y="129084"/>
            <a:ext cx="2456077" cy="614019"/>
          </a:xfrm>
          <a:prstGeom prst="rect">
            <a:avLst/>
          </a:prstGeom>
        </p:spPr>
      </p:pic>
      <p:sp>
        <p:nvSpPr>
          <p:cNvPr id="64" name="Organigramme : Connecteur page suivante 63">
            <a:extLst>
              <a:ext uri="{FF2B5EF4-FFF2-40B4-BE49-F238E27FC236}">
                <a16:creationId xmlns:a16="http://schemas.microsoft.com/office/drawing/2014/main" id="{366C08AD-BBA2-FE1A-C081-5FA100624299}"/>
              </a:ext>
            </a:extLst>
          </p:cNvPr>
          <p:cNvSpPr/>
          <p:nvPr/>
        </p:nvSpPr>
        <p:spPr>
          <a:xfrm rot="16200000">
            <a:off x="436128" y="-436129"/>
            <a:ext cx="901732" cy="1773990"/>
          </a:xfrm>
          <a:prstGeom prst="flowChartOffpageConnector">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5" name="ZoneTexte 64">
            <a:extLst>
              <a:ext uri="{FF2B5EF4-FFF2-40B4-BE49-F238E27FC236}">
                <a16:creationId xmlns:a16="http://schemas.microsoft.com/office/drawing/2014/main" id="{F4AD56FD-717D-0E91-530C-53D45FFAB8E8}"/>
              </a:ext>
            </a:extLst>
          </p:cNvPr>
          <p:cNvSpPr txBox="1"/>
          <p:nvPr/>
        </p:nvSpPr>
        <p:spPr>
          <a:xfrm>
            <a:off x="118133" y="81867"/>
            <a:ext cx="1247800" cy="677108"/>
          </a:xfrm>
          <a:prstGeom prst="rect">
            <a:avLst/>
          </a:prstGeom>
          <a:noFill/>
        </p:spPr>
        <p:txBody>
          <a:bodyPr wrap="square" rtlCol="0">
            <a:spAutoFit/>
          </a:bodyPr>
          <a:lstStyle/>
          <a:p>
            <a:pPr algn="ctr"/>
            <a:r>
              <a:rPr lang="fr-FR" sz="2400" b="1" dirty="0">
                <a:latin typeface="Arial Narrow" panose="020B0606020202030204" pitchFamily="34" charset="0"/>
              </a:rPr>
              <a:t>Jour 2</a:t>
            </a:r>
          </a:p>
          <a:p>
            <a:pPr algn="ctr"/>
            <a:r>
              <a:rPr lang="fr-FR" sz="1400" dirty="0">
                <a:solidFill>
                  <a:schemeClr val="bg1"/>
                </a:solidFill>
                <a:latin typeface="Arial Narrow" panose="020B0606020202030204" pitchFamily="34" charset="0"/>
              </a:rPr>
              <a:t>Après-midi</a:t>
            </a:r>
            <a:endParaRPr lang="fr-FR" dirty="0">
              <a:solidFill>
                <a:schemeClr val="bg1"/>
              </a:solidFill>
              <a:latin typeface="Arial Narrow" panose="020B0606020202030204" pitchFamily="34" charset="0"/>
            </a:endParaRPr>
          </a:p>
        </p:txBody>
      </p:sp>
      <p:sp>
        <p:nvSpPr>
          <p:cNvPr id="2" name="Espace réservé du numéro de diapositive 1">
            <a:extLst>
              <a:ext uri="{FF2B5EF4-FFF2-40B4-BE49-F238E27FC236}">
                <a16:creationId xmlns:a16="http://schemas.microsoft.com/office/drawing/2014/main" id="{AA357D29-DA52-3C9B-C810-92969D56FDD2}"/>
              </a:ext>
            </a:extLst>
          </p:cNvPr>
          <p:cNvSpPr>
            <a:spLocks noGrp="1"/>
          </p:cNvSpPr>
          <p:nvPr>
            <p:ph type="sldNum" sz="quarter" idx="12"/>
          </p:nvPr>
        </p:nvSpPr>
        <p:spPr/>
        <p:txBody>
          <a:bodyPr/>
          <a:lstStyle/>
          <a:p>
            <a:fld id="{D1EF6AC7-1DA7-45C6-9838-D7A25B92C10C}" type="slidenum">
              <a:rPr lang="fr-FR" smtClean="0"/>
              <a:t>27</a:t>
            </a:fld>
            <a:endParaRPr lang="fr-FR"/>
          </a:p>
        </p:txBody>
      </p:sp>
      <p:sp>
        <p:nvSpPr>
          <p:cNvPr id="5" name="ZoneTexte 4">
            <a:extLst>
              <a:ext uri="{FF2B5EF4-FFF2-40B4-BE49-F238E27FC236}">
                <a16:creationId xmlns:a16="http://schemas.microsoft.com/office/drawing/2014/main" id="{A7AAB1E3-6533-A705-DB4F-7252F0D58D76}"/>
              </a:ext>
            </a:extLst>
          </p:cNvPr>
          <p:cNvSpPr txBox="1"/>
          <p:nvPr/>
        </p:nvSpPr>
        <p:spPr>
          <a:xfrm>
            <a:off x="7291294" y="6431190"/>
            <a:ext cx="3675600" cy="215444"/>
          </a:xfrm>
          <a:prstGeom prst="rect">
            <a:avLst/>
          </a:prstGeom>
          <a:noFill/>
        </p:spPr>
        <p:txBody>
          <a:bodyPr wrap="square" rtlCol="0">
            <a:spAutoFit/>
          </a:bodyPr>
          <a:lstStyle/>
          <a:p>
            <a:r>
              <a:rPr lang="fr-FR" sz="800" dirty="0">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www.mission-agents-secrets.com</a:t>
            </a:r>
            <a:r>
              <a:rPr lang="fr-FR" sz="800" dirty="0">
                <a:solidFill>
                  <a:schemeClr val="bg1"/>
                </a:solidFill>
                <a:latin typeface="Arial" panose="020B0604020202020204" pitchFamily="34" charset="0"/>
                <a:cs typeface="Arial" panose="020B0604020202020204" pitchFamily="34" charset="0"/>
              </a:rPr>
              <a:t> Présentation client – version moyenne 1.0</a:t>
            </a:r>
          </a:p>
        </p:txBody>
      </p:sp>
      <p:sp>
        <p:nvSpPr>
          <p:cNvPr id="3" name="ZoneTexte 2">
            <a:extLst>
              <a:ext uri="{FF2B5EF4-FFF2-40B4-BE49-F238E27FC236}">
                <a16:creationId xmlns:a16="http://schemas.microsoft.com/office/drawing/2014/main" id="{8CC12360-66C3-799E-9AD2-32F6AC9A7AF9}"/>
              </a:ext>
            </a:extLst>
          </p:cNvPr>
          <p:cNvSpPr txBox="1"/>
          <p:nvPr/>
        </p:nvSpPr>
        <p:spPr>
          <a:xfrm>
            <a:off x="1992194" y="253747"/>
            <a:ext cx="7463741" cy="369332"/>
          </a:xfrm>
          <a:prstGeom prst="rect">
            <a:avLst/>
          </a:prstGeom>
          <a:noFill/>
        </p:spPr>
        <p:txBody>
          <a:bodyPr wrap="square" rtlCol="0">
            <a:spAutoFit/>
          </a:bodyPr>
          <a:lstStyle/>
          <a:p>
            <a:r>
              <a:rPr lang="fr-FR" dirty="0">
                <a:solidFill>
                  <a:srgbClr val="FFCC00"/>
                </a:solidFill>
                <a:latin typeface="Arial Black" panose="020B0A04020102020204" pitchFamily="34" charset="0"/>
              </a:rPr>
              <a:t>Toutes les prestations annexes</a:t>
            </a:r>
          </a:p>
        </p:txBody>
      </p:sp>
      <p:sp>
        <p:nvSpPr>
          <p:cNvPr id="29" name="Rectangle 28">
            <a:extLst>
              <a:ext uri="{FF2B5EF4-FFF2-40B4-BE49-F238E27FC236}">
                <a16:creationId xmlns:a16="http://schemas.microsoft.com/office/drawing/2014/main" id="{BCAECFCC-64F0-8F41-A52B-5CFB2901DB03}"/>
              </a:ext>
            </a:extLst>
          </p:cNvPr>
          <p:cNvSpPr/>
          <p:nvPr/>
        </p:nvSpPr>
        <p:spPr>
          <a:xfrm>
            <a:off x="669073" y="929573"/>
            <a:ext cx="9723864" cy="541237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35" name="ZoneTexte 34">
            <a:extLst>
              <a:ext uri="{FF2B5EF4-FFF2-40B4-BE49-F238E27FC236}">
                <a16:creationId xmlns:a16="http://schemas.microsoft.com/office/drawing/2014/main" id="{F770DE2D-8977-044A-B9F6-D9D1160C62CD}"/>
              </a:ext>
            </a:extLst>
          </p:cNvPr>
          <p:cNvSpPr txBox="1"/>
          <p:nvPr/>
        </p:nvSpPr>
        <p:spPr>
          <a:xfrm>
            <a:off x="324068" y="3325453"/>
            <a:ext cx="4075321" cy="400110"/>
          </a:xfrm>
          <a:prstGeom prst="rect">
            <a:avLst/>
          </a:prstGeom>
          <a:noFill/>
        </p:spPr>
        <p:txBody>
          <a:bodyPr wrap="square" rtlCol="0">
            <a:spAutoFit/>
          </a:bodyPr>
          <a:lstStyle/>
          <a:p>
            <a:pPr algn="ctr"/>
            <a:r>
              <a:rPr lang="fr-FR" sz="2000" b="1" dirty="0">
                <a:solidFill>
                  <a:schemeClr val="bg1"/>
                </a:solidFill>
                <a:latin typeface="Arial Narrow" panose="020B0606020202030204" pitchFamily="34" charset="0"/>
              </a:rPr>
              <a:t>La vitrine du « Sourire Eternel »</a:t>
            </a:r>
          </a:p>
        </p:txBody>
      </p:sp>
      <p:sp>
        <p:nvSpPr>
          <p:cNvPr id="36" name="ZoneTexte 35">
            <a:extLst>
              <a:ext uri="{FF2B5EF4-FFF2-40B4-BE49-F238E27FC236}">
                <a16:creationId xmlns:a16="http://schemas.microsoft.com/office/drawing/2014/main" id="{E5E8C35C-2B0A-C542-80A1-2A9E6DE8511D}"/>
              </a:ext>
            </a:extLst>
          </p:cNvPr>
          <p:cNvSpPr txBox="1"/>
          <p:nvPr/>
        </p:nvSpPr>
        <p:spPr>
          <a:xfrm>
            <a:off x="3968971" y="3311884"/>
            <a:ext cx="3160265" cy="400110"/>
          </a:xfrm>
          <a:prstGeom prst="rect">
            <a:avLst/>
          </a:prstGeom>
          <a:noFill/>
        </p:spPr>
        <p:txBody>
          <a:bodyPr wrap="square" rtlCol="0">
            <a:spAutoFit/>
          </a:bodyPr>
          <a:lstStyle/>
          <a:p>
            <a:pPr algn="ctr"/>
            <a:r>
              <a:rPr lang="fr-FR" sz="2000" b="1" dirty="0">
                <a:solidFill>
                  <a:schemeClr val="bg1"/>
                </a:solidFill>
                <a:latin typeface="Arial Narrow" panose="020B0606020202030204" pitchFamily="34" charset="0"/>
              </a:rPr>
              <a:t>Mur à Champagne</a:t>
            </a:r>
          </a:p>
        </p:txBody>
      </p:sp>
      <p:sp>
        <p:nvSpPr>
          <p:cNvPr id="37" name="ZoneTexte 36">
            <a:extLst>
              <a:ext uri="{FF2B5EF4-FFF2-40B4-BE49-F238E27FC236}">
                <a16:creationId xmlns:a16="http://schemas.microsoft.com/office/drawing/2014/main" id="{91594C61-25DD-A841-9DCC-2F9E1AC15F22}"/>
              </a:ext>
            </a:extLst>
          </p:cNvPr>
          <p:cNvSpPr txBox="1"/>
          <p:nvPr/>
        </p:nvSpPr>
        <p:spPr>
          <a:xfrm>
            <a:off x="7190712" y="3309475"/>
            <a:ext cx="3160265" cy="400110"/>
          </a:xfrm>
          <a:prstGeom prst="rect">
            <a:avLst/>
          </a:prstGeom>
          <a:noFill/>
        </p:spPr>
        <p:txBody>
          <a:bodyPr wrap="square" rtlCol="0">
            <a:spAutoFit/>
          </a:bodyPr>
          <a:lstStyle/>
          <a:p>
            <a:pPr algn="ctr"/>
            <a:r>
              <a:rPr lang="fr-FR" sz="2000" b="1" dirty="0">
                <a:solidFill>
                  <a:schemeClr val="bg1"/>
                </a:solidFill>
                <a:latin typeface="Arial Narrow" panose="020B0606020202030204" pitchFamily="34" charset="0"/>
              </a:rPr>
              <a:t>La Dame Casino</a:t>
            </a:r>
          </a:p>
        </p:txBody>
      </p:sp>
      <p:sp>
        <p:nvSpPr>
          <p:cNvPr id="38" name="ZoneTexte 37">
            <a:extLst>
              <a:ext uri="{FF2B5EF4-FFF2-40B4-BE49-F238E27FC236}">
                <a16:creationId xmlns:a16="http://schemas.microsoft.com/office/drawing/2014/main" id="{D9E9F8F8-805A-C848-944D-0C08A3258AE1}"/>
              </a:ext>
            </a:extLst>
          </p:cNvPr>
          <p:cNvSpPr txBox="1"/>
          <p:nvPr/>
        </p:nvSpPr>
        <p:spPr>
          <a:xfrm>
            <a:off x="818055" y="5986458"/>
            <a:ext cx="3160265" cy="400110"/>
          </a:xfrm>
          <a:prstGeom prst="rect">
            <a:avLst/>
          </a:prstGeom>
          <a:noFill/>
        </p:spPr>
        <p:txBody>
          <a:bodyPr wrap="square" rtlCol="0">
            <a:spAutoFit/>
          </a:bodyPr>
          <a:lstStyle/>
          <a:p>
            <a:pPr algn="ctr"/>
            <a:r>
              <a:rPr lang="fr-FR" sz="2000" b="1" dirty="0">
                <a:solidFill>
                  <a:schemeClr val="bg1"/>
                </a:solidFill>
                <a:latin typeface="Arial Narrow" panose="020B0606020202030204" pitchFamily="34" charset="0"/>
              </a:rPr>
              <a:t>Spectacle de Feu</a:t>
            </a:r>
          </a:p>
        </p:txBody>
      </p:sp>
      <p:sp>
        <p:nvSpPr>
          <p:cNvPr id="39" name="ZoneTexte 38">
            <a:extLst>
              <a:ext uri="{FF2B5EF4-FFF2-40B4-BE49-F238E27FC236}">
                <a16:creationId xmlns:a16="http://schemas.microsoft.com/office/drawing/2014/main" id="{D322111E-A58D-764B-AE15-DECC12314018}"/>
              </a:ext>
            </a:extLst>
          </p:cNvPr>
          <p:cNvSpPr txBox="1"/>
          <p:nvPr/>
        </p:nvSpPr>
        <p:spPr>
          <a:xfrm>
            <a:off x="3944927" y="5980483"/>
            <a:ext cx="3160265" cy="400110"/>
          </a:xfrm>
          <a:prstGeom prst="rect">
            <a:avLst/>
          </a:prstGeom>
          <a:noFill/>
        </p:spPr>
        <p:txBody>
          <a:bodyPr wrap="square" rtlCol="0">
            <a:spAutoFit/>
          </a:bodyPr>
          <a:lstStyle/>
          <a:p>
            <a:pPr algn="ctr"/>
            <a:r>
              <a:rPr lang="fr-FR" sz="2000" b="1" dirty="0">
                <a:solidFill>
                  <a:schemeClr val="bg1"/>
                </a:solidFill>
                <a:latin typeface="Arial Narrow" panose="020B0606020202030204" pitchFamily="34" charset="0"/>
              </a:rPr>
              <a:t>Professeur MUSK</a:t>
            </a:r>
          </a:p>
        </p:txBody>
      </p:sp>
      <p:sp>
        <p:nvSpPr>
          <p:cNvPr id="40" name="ZoneTexte 39">
            <a:extLst>
              <a:ext uri="{FF2B5EF4-FFF2-40B4-BE49-F238E27FC236}">
                <a16:creationId xmlns:a16="http://schemas.microsoft.com/office/drawing/2014/main" id="{4D653D6C-80AB-0C42-81B1-210C3BE5E191}"/>
              </a:ext>
            </a:extLst>
          </p:cNvPr>
          <p:cNvSpPr txBox="1"/>
          <p:nvPr/>
        </p:nvSpPr>
        <p:spPr>
          <a:xfrm>
            <a:off x="7242022" y="5953656"/>
            <a:ext cx="3160265" cy="400110"/>
          </a:xfrm>
          <a:prstGeom prst="rect">
            <a:avLst/>
          </a:prstGeom>
          <a:noFill/>
        </p:spPr>
        <p:txBody>
          <a:bodyPr wrap="square" rtlCol="0">
            <a:spAutoFit/>
          </a:bodyPr>
          <a:lstStyle/>
          <a:p>
            <a:pPr algn="ctr"/>
            <a:r>
              <a:rPr lang="fr-FR" sz="2000" b="1" dirty="0">
                <a:solidFill>
                  <a:schemeClr val="bg1"/>
                </a:solidFill>
                <a:latin typeface="Arial Narrow" panose="020B0606020202030204" pitchFamily="34" charset="0"/>
              </a:rPr>
              <a:t>Soirée dansante</a:t>
            </a:r>
          </a:p>
        </p:txBody>
      </p:sp>
      <p:pic>
        <p:nvPicPr>
          <p:cNvPr id="8" name="Image 7">
            <a:extLst>
              <a:ext uri="{FF2B5EF4-FFF2-40B4-BE49-F238E27FC236}">
                <a16:creationId xmlns:a16="http://schemas.microsoft.com/office/drawing/2014/main" id="{EED2FCEA-85CB-B74E-97F3-4F454291E3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2577" y="1034829"/>
            <a:ext cx="3118305" cy="2331950"/>
          </a:xfrm>
          <a:prstGeom prst="rect">
            <a:avLst/>
          </a:prstGeom>
        </p:spPr>
      </p:pic>
      <p:pic>
        <p:nvPicPr>
          <p:cNvPr id="10" name="Image 9">
            <a:extLst>
              <a:ext uri="{FF2B5EF4-FFF2-40B4-BE49-F238E27FC236}">
                <a16:creationId xmlns:a16="http://schemas.microsoft.com/office/drawing/2014/main" id="{B1BD3B6B-48F3-0E4F-A1B1-5EDEACA6743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91708" y="1032321"/>
            <a:ext cx="3105181" cy="2322135"/>
          </a:xfrm>
          <a:prstGeom prst="rect">
            <a:avLst/>
          </a:prstGeom>
        </p:spPr>
      </p:pic>
      <p:pic>
        <p:nvPicPr>
          <p:cNvPr id="14" name="Image 13">
            <a:extLst>
              <a:ext uri="{FF2B5EF4-FFF2-40B4-BE49-F238E27FC236}">
                <a16:creationId xmlns:a16="http://schemas.microsoft.com/office/drawing/2014/main" id="{D5FA3E15-CC38-A34B-B581-4C646FEB23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83942" y="1042794"/>
            <a:ext cx="3067720" cy="2294121"/>
          </a:xfrm>
          <a:prstGeom prst="rect">
            <a:avLst/>
          </a:prstGeom>
        </p:spPr>
      </p:pic>
      <p:pic>
        <p:nvPicPr>
          <p:cNvPr id="18" name="Image 17">
            <a:extLst>
              <a:ext uri="{FF2B5EF4-FFF2-40B4-BE49-F238E27FC236}">
                <a16:creationId xmlns:a16="http://schemas.microsoft.com/office/drawing/2014/main" id="{0BB051D6-218B-1944-8986-2D91E55797F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6201" y="3708882"/>
            <a:ext cx="3134020" cy="2343702"/>
          </a:xfrm>
          <a:prstGeom prst="rect">
            <a:avLst/>
          </a:prstGeom>
        </p:spPr>
      </p:pic>
      <p:pic>
        <p:nvPicPr>
          <p:cNvPr id="23" name="Image 22">
            <a:extLst>
              <a:ext uri="{FF2B5EF4-FFF2-40B4-BE49-F238E27FC236}">
                <a16:creationId xmlns:a16="http://schemas.microsoft.com/office/drawing/2014/main" id="{1EAF40E7-EF3A-3245-A9BC-5DD1EAC8C38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71634" y="3711994"/>
            <a:ext cx="3134020" cy="2343702"/>
          </a:xfrm>
          <a:prstGeom prst="rect">
            <a:avLst/>
          </a:prstGeom>
        </p:spPr>
      </p:pic>
      <p:pic>
        <p:nvPicPr>
          <p:cNvPr id="26" name="Image 25">
            <a:extLst>
              <a:ext uri="{FF2B5EF4-FFF2-40B4-BE49-F238E27FC236}">
                <a16:creationId xmlns:a16="http://schemas.microsoft.com/office/drawing/2014/main" id="{4BDF758E-51D8-BE49-BD11-2EA29A8829F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96180" y="3718006"/>
            <a:ext cx="3055482" cy="2284969"/>
          </a:xfrm>
          <a:prstGeom prst="rect">
            <a:avLst/>
          </a:prstGeom>
        </p:spPr>
      </p:pic>
    </p:spTree>
    <p:extLst>
      <p:ext uri="{BB962C8B-B14F-4D97-AF65-F5344CB8AC3E}">
        <p14:creationId xmlns:p14="http://schemas.microsoft.com/office/powerpoint/2010/main" val="19733049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 26">
            <a:extLst>
              <a:ext uri="{FF2B5EF4-FFF2-40B4-BE49-F238E27FC236}">
                <a16:creationId xmlns:a16="http://schemas.microsoft.com/office/drawing/2014/main" id="{B6FC7718-A254-811C-FC10-6FA661AAC6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204080">
            <a:off x="4957157" y="-213700"/>
            <a:ext cx="7128466" cy="7128466"/>
          </a:xfrm>
          <a:prstGeom prst="rect">
            <a:avLst/>
          </a:prstGeom>
        </p:spPr>
      </p:pic>
      <p:sp>
        <p:nvSpPr>
          <p:cNvPr id="22" name="Rectangle 21">
            <a:extLst>
              <a:ext uri="{FF2B5EF4-FFF2-40B4-BE49-F238E27FC236}">
                <a16:creationId xmlns:a16="http://schemas.microsoft.com/office/drawing/2014/main" id="{9B012D1F-2829-FFC7-510F-25A7709EEAAE}"/>
              </a:ext>
            </a:extLst>
          </p:cNvPr>
          <p:cNvSpPr/>
          <p:nvPr/>
        </p:nvSpPr>
        <p:spPr>
          <a:xfrm>
            <a:off x="0" y="0"/>
            <a:ext cx="12192000" cy="6858000"/>
          </a:xfrm>
          <a:prstGeom prst="rect">
            <a:avLst/>
          </a:prstGeom>
          <a:solidFill>
            <a:srgbClr val="FFFFFF">
              <a:alpha val="94902"/>
            </a:srgb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endParaRPr lang="fr-FR"/>
          </a:p>
        </p:txBody>
      </p:sp>
      <p:sp>
        <p:nvSpPr>
          <p:cNvPr id="20" name="Rectangle 19">
            <a:extLst>
              <a:ext uri="{FF2B5EF4-FFF2-40B4-BE49-F238E27FC236}">
                <a16:creationId xmlns:a16="http://schemas.microsoft.com/office/drawing/2014/main" id="{6D5A02F2-7C22-F06D-4696-EC2AC511458A}"/>
              </a:ext>
            </a:extLst>
          </p:cNvPr>
          <p:cNvSpPr/>
          <p:nvPr/>
        </p:nvSpPr>
        <p:spPr>
          <a:xfrm>
            <a:off x="9387392" y="0"/>
            <a:ext cx="2804607" cy="6309469"/>
          </a:xfrm>
          <a:prstGeom prst="rect">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5A137180-5641-267F-80A2-841602BCCD45}"/>
              </a:ext>
            </a:extLst>
          </p:cNvPr>
          <p:cNvPicPr>
            <a:picLocks noChangeAspect="1"/>
          </p:cNvPicPr>
          <p:nvPr/>
        </p:nvPicPr>
        <p:blipFill rotWithShape="1">
          <a:blip r:embed="rId3">
            <a:extLst>
              <a:ext uri="{28A0092B-C50C-407E-A947-70E740481C1C}">
                <a14:useLocalDpi xmlns:a14="http://schemas.microsoft.com/office/drawing/2010/main" val="0"/>
              </a:ext>
            </a:extLst>
          </a:blip>
          <a:srcRect t="44652" b="48584"/>
          <a:stretch/>
        </p:blipFill>
        <p:spPr>
          <a:xfrm>
            <a:off x="0" y="6314104"/>
            <a:ext cx="12192000" cy="549871"/>
          </a:xfrm>
          <a:prstGeom prst="rect">
            <a:avLst/>
          </a:prstGeom>
        </p:spPr>
      </p:pic>
      <p:pic>
        <p:nvPicPr>
          <p:cNvPr id="15" name="Image 14">
            <a:extLst>
              <a:ext uri="{FF2B5EF4-FFF2-40B4-BE49-F238E27FC236}">
                <a16:creationId xmlns:a16="http://schemas.microsoft.com/office/drawing/2014/main" id="{62A7E63B-62FB-CB57-D98C-6FF846B6CA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2605" y="129084"/>
            <a:ext cx="2456077" cy="614019"/>
          </a:xfrm>
          <a:prstGeom prst="rect">
            <a:avLst/>
          </a:prstGeom>
        </p:spPr>
      </p:pic>
      <p:sp>
        <p:nvSpPr>
          <p:cNvPr id="64" name="Organigramme : Connecteur page suivante 63">
            <a:extLst>
              <a:ext uri="{FF2B5EF4-FFF2-40B4-BE49-F238E27FC236}">
                <a16:creationId xmlns:a16="http://schemas.microsoft.com/office/drawing/2014/main" id="{366C08AD-BBA2-FE1A-C081-5FA100624299}"/>
              </a:ext>
            </a:extLst>
          </p:cNvPr>
          <p:cNvSpPr/>
          <p:nvPr/>
        </p:nvSpPr>
        <p:spPr>
          <a:xfrm rot="16200000">
            <a:off x="436128" y="-436129"/>
            <a:ext cx="901732" cy="1773990"/>
          </a:xfrm>
          <a:prstGeom prst="flowChartOffpageConnector">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5" name="ZoneTexte 64">
            <a:extLst>
              <a:ext uri="{FF2B5EF4-FFF2-40B4-BE49-F238E27FC236}">
                <a16:creationId xmlns:a16="http://schemas.microsoft.com/office/drawing/2014/main" id="{F4AD56FD-717D-0E91-530C-53D45FFAB8E8}"/>
              </a:ext>
            </a:extLst>
          </p:cNvPr>
          <p:cNvSpPr txBox="1"/>
          <p:nvPr/>
        </p:nvSpPr>
        <p:spPr>
          <a:xfrm>
            <a:off x="118133" y="81867"/>
            <a:ext cx="1247800" cy="677108"/>
          </a:xfrm>
          <a:prstGeom prst="rect">
            <a:avLst/>
          </a:prstGeom>
          <a:noFill/>
        </p:spPr>
        <p:txBody>
          <a:bodyPr wrap="square" rtlCol="0">
            <a:spAutoFit/>
          </a:bodyPr>
          <a:lstStyle/>
          <a:p>
            <a:pPr algn="ctr"/>
            <a:r>
              <a:rPr lang="fr-FR" sz="2400" b="1" dirty="0">
                <a:latin typeface="Arial Narrow" panose="020B0606020202030204" pitchFamily="34" charset="0"/>
              </a:rPr>
              <a:t>Jour 2</a:t>
            </a:r>
          </a:p>
          <a:p>
            <a:pPr algn="ctr"/>
            <a:r>
              <a:rPr lang="fr-FR" sz="1400" dirty="0">
                <a:solidFill>
                  <a:schemeClr val="bg1"/>
                </a:solidFill>
                <a:latin typeface="Arial Narrow" panose="020B0606020202030204" pitchFamily="34" charset="0"/>
              </a:rPr>
              <a:t>Après-midi</a:t>
            </a:r>
            <a:endParaRPr lang="fr-FR" dirty="0">
              <a:solidFill>
                <a:schemeClr val="bg1"/>
              </a:solidFill>
              <a:latin typeface="Arial Narrow" panose="020B0606020202030204" pitchFamily="34" charset="0"/>
            </a:endParaRPr>
          </a:p>
        </p:txBody>
      </p:sp>
      <p:sp>
        <p:nvSpPr>
          <p:cNvPr id="2" name="Espace réservé du numéro de diapositive 1">
            <a:extLst>
              <a:ext uri="{FF2B5EF4-FFF2-40B4-BE49-F238E27FC236}">
                <a16:creationId xmlns:a16="http://schemas.microsoft.com/office/drawing/2014/main" id="{AA357D29-DA52-3C9B-C810-92969D56FDD2}"/>
              </a:ext>
            </a:extLst>
          </p:cNvPr>
          <p:cNvSpPr>
            <a:spLocks noGrp="1"/>
          </p:cNvSpPr>
          <p:nvPr>
            <p:ph type="sldNum" sz="quarter" idx="12"/>
          </p:nvPr>
        </p:nvSpPr>
        <p:spPr/>
        <p:txBody>
          <a:bodyPr/>
          <a:lstStyle/>
          <a:p>
            <a:fld id="{D1EF6AC7-1DA7-45C6-9838-D7A25B92C10C}" type="slidenum">
              <a:rPr lang="fr-FR" smtClean="0"/>
              <a:t>28</a:t>
            </a:fld>
            <a:endParaRPr lang="fr-FR"/>
          </a:p>
        </p:txBody>
      </p:sp>
      <p:sp>
        <p:nvSpPr>
          <p:cNvPr id="5" name="ZoneTexte 4">
            <a:extLst>
              <a:ext uri="{FF2B5EF4-FFF2-40B4-BE49-F238E27FC236}">
                <a16:creationId xmlns:a16="http://schemas.microsoft.com/office/drawing/2014/main" id="{A7AAB1E3-6533-A705-DB4F-7252F0D58D76}"/>
              </a:ext>
            </a:extLst>
          </p:cNvPr>
          <p:cNvSpPr txBox="1"/>
          <p:nvPr/>
        </p:nvSpPr>
        <p:spPr>
          <a:xfrm>
            <a:off x="7291294" y="6431190"/>
            <a:ext cx="3675600" cy="215444"/>
          </a:xfrm>
          <a:prstGeom prst="rect">
            <a:avLst/>
          </a:prstGeom>
          <a:noFill/>
        </p:spPr>
        <p:txBody>
          <a:bodyPr wrap="square" rtlCol="0">
            <a:spAutoFit/>
          </a:bodyPr>
          <a:lstStyle/>
          <a:p>
            <a:r>
              <a:rPr lang="fr-FR" sz="800" dirty="0">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www.mission-agents-secrets.com</a:t>
            </a:r>
            <a:r>
              <a:rPr lang="fr-FR" sz="800" dirty="0">
                <a:solidFill>
                  <a:schemeClr val="bg1"/>
                </a:solidFill>
                <a:latin typeface="Arial" panose="020B0604020202020204" pitchFamily="34" charset="0"/>
                <a:cs typeface="Arial" panose="020B0604020202020204" pitchFamily="34" charset="0"/>
              </a:rPr>
              <a:t> Présentation client – version moyenne 1.0</a:t>
            </a:r>
          </a:p>
        </p:txBody>
      </p:sp>
      <p:sp>
        <p:nvSpPr>
          <p:cNvPr id="3" name="ZoneTexte 2">
            <a:extLst>
              <a:ext uri="{FF2B5EF4-FFF2-40B4-BE49-F238E27FC236}">
                <a16:creationId xmlns:a16="http://schemas.microsoft.com/office/drawing/2014/main" id="{8CC12360-66C3-799E-9AD2-32F6AC9A7AF9}"/>
              </a:ext>
            </a:extLst>
          </p:cNvPr>
          <p:cNvSpPr txBox="1"/>
          <p:nvPr/>
        </p:nvSpPr>
        <p:spPr>
          <a:xfrm>
            <a:off x="1992194" y="253747"/>
            <a:ext cx="7463741" cy="369332"/>
          </a:xfrm>
          <a:prstGeom prst="rect">
            <a:avLst/>
          </a:prstGeom>
          <a:noFill/>
        </p:spPr>
        <p:txBody>
          <a:bodyPr wrap="square" rtlCol="0">
            <a:spAutoFit/>
          </a:bodyPr>
          <a:lstStyle/>
          <a:p>
            <a:r>
              <a:rPr lang="fr-FR" dirty="0">
                <a:solidFill>
                  <a:srgbClr val="FFCC00"/>
                </a:solidFill>
                <a:latin typeface="Arial Black" panose="020B0A04020102020204" pitchFamily="34" charset="0"/>
              </a:rPr>
              <a:t>Toutes les prestations annexes</a:t>
            </a:r>
          </a:p>
        </p:txBody>
      </p:sp>
      <p:sp>
        <p:nvSpPr>
          <p:cNvPr id="29" name="Rectangle 28">
            <a:extLst>
              <a:ext uri="{FF2B5EF4-FFF2-40B4-BE49-F238E27FC236}">
                <a16:creationId xmlns:a16="http://schemas.microsoft.com/office/drawing/2014/main" id="{BCAECFCC-64F0-8F41-A52B-5CFB2901DB03}"/>
              </a:ext>
            </a:extLst>
          </p:cNvPr>
          <p:cNvSpPr/>
          <p:nvPr/>
        </p:nvSpPr>
        <p:spPr>
          <a:xfrm>
            <a:off x="669073" y="929573"/>
            <a:ext cx="9723864" cy="541237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35" name="ZoneTexte 34">
            <a:extLst>
              <a:ext uri="{FF2B5EF4-FFF2-40B4-BE49-F238E27FC236}">
                <a16:creationId xmlns:a16="http://schemas.microsoft.com/office/drawing/2014/main" id="{F770DE2D-8977-044A-B9F6-D9D1160C62CD}"/>
              </a:ext>
            </a:extLst>
          </p:cNvPr>
          <p:cNvSpPr txBox="1"/>
          <p:nvPr/>
        </p:nvSpPr>
        <p:spPr>
          <a:xfrm>
            <a:off x="324068" y="3325453"/>
            <a:ext cx="4075321" cy="400110"/>
          </a:xfrm>
          <a:prstGeom prst="rect">
            <a:avLst/>
          </a:prstGeom>
          <a:noFill/>
        </p:spPr>
        <p:txBody>
          <a:bodyPr wrap="square" rtlCol="0">
            <a:spAutoFit/>
          </a:bodyPr>
          <a:lstStyle/>
          <a:p>
            <a:pPr algn="ctr"/>
            <a:r>
              <a:rPr lang="fr-FR" sz="2000" b="1" dirty="0">
                <a:solidFill>
                  <a:schemeClr val="bg1"/>
                </a:solidFill>
                <a:latin typeface="Arial Narrow" panose="020B0606020202030204" pitchFamily="34" charset="0"/>
              </a:rPr>
              <a:t>Le Bal Masqué</a:t>
            </a:r>
          </a:p>
        </p:txBody>
      </p:sp>
      <p:sp>
        <p:nvSpPr>
          <p:cNvPr id="36" name="ZoneTexte 35">
            <a:extLst>
              <a:ext uri="{FF2B5EF4-FFF2-40B4-BE49-F238E27FC236}">
                <a16:creationId xmlns:a16="http://schemas.microsoft.com/office/drawing/2014/main" id="{E5E8C35C-2B0A-C542-80A1-2A9E6DE8511D}"/>
              </a:ext>
            </a:extLst>
          </p:cNvPr>
          <p:cNvSpPr txBox="1"/>
          <p:nvPr/>
        </p:nvSpPr>
        <p:spPr>
          <a:xfrm>
            <a:off x="3968971" y="3311884"/>
            <a:ext cx="3160265" cy="400110"/>
          </a:xfrm>
          <a:prstGeom prst="rect">
            <a:avLst/>
          </a:prstGeom>
          <a:noFill/>
        </p:spPr>
        <p:txBody>
          <a:bodyPr wrap="square" rtlCol="0">
            <a:spAutoFit/>
          </a:bodyPr>
          <a:lstStyle/>
          <a:p>
            <a:pPr algn="ctr"/>
            <a:r>
              <a:rPr lang="fr-FR" sz="2000" b="1" dirty="0">
                <a:solidFill>
                  <a:schemeClr val="bg1"/>
                </a:solidFill>
                <a:latin typeface="Arial Narrow" panose="020B0606020202030204" pitchFamily="34" charset="0"/>
              </a:rPr>
              <a:t>Flacons individuels </a:t>
            </a:r>
          </a:p>
        </p:txBody>
      </p:sp>
      <p:sp>
        <p:nvSpPr>
          <p:cNvPr id="37" name="ZoneTexte 36">
            <a:extLst>
              <a:ext uri="{FF2B5EF4-FFF2-40B4-BE49-F238E27FC236}">
                <a16:creationId xmlns:a16="http://schemas.microsoft.com/office/drawing/2014/main" id="{91594C61-25DD-A841-9DCC-2F9E1AC15F22}"/>
              </a:ext>
            </a:extLst>
          </p:cNvPr>
          <p:cNvSpPr txBox="1"/>
          <p:nvPr/>
        </p:nvSpPr>
        <p:spPr>
          <a:xfrm>
            <a:off x="7190712" y="3309475"/>
            <a:ext cx="3160265" cy="400110"/>
          </a:xfrm>
          <a:prstGeom prst="rect">
            <a:avLst/>
          </a:prstGeom>
          <a:noFill/>
        </p:spPr>
        <p:txBody>
          <a:bodyPr wrap="square" rtlCol="0">
            <a:spAutoFit/>
          </a:bodyPr>
          <a:lstStyle/>
          <a:p>
            <a:pPr algn="ctr"/>
            <a:r>
              <a:rPr lang="fr-FR" sz="2000" b="1" dirty="0">
                <a:solidFill>
                  <a:schemeClr val="bg1"/>
                </a:solidFill>
                <a:latin typeface="Arial Narrow" panose="020B0606020202030204" pitchFamily="34" charset="0"/>
              </a:rPr>
              <a:t>Badges individuels</a:t>
            </a:r>
          </a:p>
        </p:txBody>
      </p:sp>
      <p:sp>
        <p:nvSpPr>
          <p:cNvPr id="38" name="ZoneTexte 37">
            <a:extLst>
              <a:ext uri="{FF2B5EF4-FFF2-40B4-BE49-F238E27FC236}">
                <a16:creationId xmlns:a16="http://schemas.microsoft.com/office/drawing/2014/main" id="{D9E9F8F8-805A-C848-944D-0C08A3258AE1}"/>
              </a:ext>
            </a:extLst>
          </p:cNvPr>
          <p:cNvSpPr txBox="1"/>
          <p:nvPr/>
        </p:nvSpPr>
        <p:spPr>
          <a:xfrm>
            <a:off x="818055" y="5986458"/>
            <a:ext cx="3160265" cy="400110"/>
          </a:xfrm>
          <a:prstGeom prst="rect">
            <a:avLst/>
          </a:prstGeom>
          <a:noFill/>
        </p:spPr>
        <p:txBody>
          <a:bodyPr wrap="square" rtlCol="0">
            <a:spAutoFit/>
          </a:bodyPr>
          <a:lstStyle/>
          <a:p>
            <a:pPr algn="ctr"/>
            <a:r>
              <a:rPr lang="fr-FR" sz="2000" b="1" dirty="0">
                <a:solidFill>
                  <a:schemeClr val="bg1"/>
                </a:solidFill>
                <a:latin typeface="Arial Narrow" panose="020B0606020202030204" pitchFamily="34" charset="0"/>
              </a:rPr>
              <a:t>Tee-shirts personnalisés</a:t>
            </a:r>
          </a:p>
        </p:txBody>
      </p:sp>
      <p:sp>
        <p:nvSpPr>
          <p:cNvPr id="39" name="ZoneTexte 38">
            <a:extLst>
              <a:ext uri="{FF2B5EF4-FFF2-40B4-BE49-F238E27FC236}">
                <a16:creationId xmlns:a16="http://schemas.microsoft.com/office/drawing/2014/main" id="{D322111E-A58D-764B-AE15-DECC12314018}"/>
              </a:ext>
            </a:extLst>
          </p:cNvPr>
          <p:cNvSpPr txBox="1"/>
          <p:nvPr/>
        </p:nvSpPr>
        <p:spPr>
          <a:xfrm>
            <a:off x="3944927" y="5980483"/>
            <a:ext cx="3160265" cy="400110"/>
          </a:xfrm>
          <a:prstGeom prst="rect">
            <a:avLst/>
          </a:prstGeom>
          <a:noFill/>
        </p:spPr>
        <p:txBody>
          <a:bodyPr wrap="square" rtlCol="0">
            <a:spAutoFit/>
          </a:bodyPr>
          <a:lstStyle/>
          <a:p>
            <a:pPr algn="ctr"/>
            <a:r>
              <a:rPr lang="fr-FR" sz="2000" b="1" dirty="0">
                <a:solidFill>
                  <a:schemeClr val="bg1"/>
                </a:solidFill>
                <a:latin typeface="Arial Narrow" panose="020B0606020202030204" pitchFamily="34" charset="0"/>
              </a:rPr>
              <a:t>Location Aston Martin</a:t>
            </a:r>
          </a:p>
        </p:txBody>
      </p:sp>
      <p:sp>
        <p:nvSpPr>
          <p:cNvPr id="40" name="ZoneTexte 39">
            <a:extLst>
              <a:ext uri="{FF2B5EF4-FFF2-40B4-BE49-F238E27FC236}">
                <a16:creationId xmlns:a16="http://schemas.microsoft.com/office/drawing/2014/main" id="{4D653D6C-80AB-0C42-81B1-210C3BE5E191}"/>
              </a:ext>
            </a:extLst>
          </p:cNvPr>
          <p:cNvSpPr txBox="1"/>
          <p:nvPr/>
        </p:nvSpPr>
        <p:spPr>
          <a:xfrm>
            <a:off x="7242022" y="5953656"/>
            <a:ext cx="3160265" cy="400110"/>
          </a:xfrm>
          <a:prstGeom prst="rect">
            <a:avLst/>
          </a:prstGeom>
          <a:noFill/>
        </p:spPr>
        <p:txBody>
          <a:bodyPr wrap="square" rtlCol="0">
            <a:spAutoFit/>
          </a:bodyPr>
          <a:lstStyle/>
          <a:p>
            <a:pPr algn="ctr"/>
            <a:r>
              <a:rPr lang="fr-FR" sz="2000" b="1" dirty="0">
                <a:solidFill>
                  <a:schemeClr val="bg1"/>
                </a:solidFill>
                <a:latin typeface="Arial Narrow" panose="020B0606020202030204" pitchFamily="34" charset="0"/>
              </a:rPr>
              <a:t>Les lots de Casino</a:t>
            </a:r>
          </a:p>
        </p:txBody>
      </p:sp>
      <p:pic>
        <p:nvPicPr>
          <p:cNvPr id="6" name="Image 5">
            <a:extLst>
              <a:ext uri="{FF2B5EF4-FFF2-40B4-BE49-F238E27FC236}">
                <a16:creationId xmlns:a16="http://schemas.microsoft.com/office/drawing/2014/main" id="{6B80E80C-80C8-DF43-9D3C-C1188CB381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2033" y="983527"/>
            <a:ext cx="3088825" cy="2309904"/>
          </a:xfrm>
          <a:prstGeom prst="rect">
            <a:avLst/>
          </a:prstGeom>
        </p:spPr>
      </p:pic>
      <p:pic>
        <p:nvPicPr>
          <p:cNvPr id="9" name="Image 8">
            <a:extLst>
              <a:ext uri="{FF2B5EF4-FFF2-40B4-BE49-F238E27FC236}">
                <a16:creationId xmlns:a16="http://schemas.microsoft.com/office/drawing/2014/main" id="{21A9F6DA-2BB1-DE41-8434-CE4C66E869A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12679" y="983527"/>
            <a:ext cx="3088825" cy="2309904"/>
          </a:xfrm>
          <a:prstGeom prst="rect">
            <a:avLst/>
          </a:prstGeom>
        </p:spPr>
      </p:pic>
      <p:pic>
        <p:nvPicPr>
          <p:cNvPr id="13" name="Image 12">
            <a:extLst>
              <a:ext uri="{FF2B5EF4-FFF2-40B4-BE49-F238E27FC236}">
                <a16:creationId xmlns:a16="http://schemas.microsoft.com/office/drawing/2014/main" id="{9032E379-828B-B142-A830-433AD2AA05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01035" y="983527"/>
            <a:ext cx="3050609" cy="2281325"/>
          </a:xfrm>
          <a:prstGeom prst="rect">
            <a:avLst/>
          </a:prstGeom>
        </p:spPr>
      </p:pic>
      <p:pic>
        <p:nvPicPr>
          <p:cNvPr id="17" name="Image 16">
            <a:extLst>
              <a:ext uri="{FF2B5EF4-FFF2-40B4-BE49-F238E27FC236}">
                <a16:creationId xmlns:a16="http://schemas.microsoft.com/office/drawing/2014/main" id="{18F81110-C46E-5646-BFBB-B1BE191B512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0999" y="3705679"/>
            <a:ext cx="3119859" cy="2333112"/>
          </a:xfrm>
          <a:prstGeom prst="rect">
            <a:avLst/>
          </a:prstGeom>
        </p:spPr>
      </p:pic>
      <p:pic>
        <p:nvPicPr>
          <p:cNvPr id="21" name="Image 20">
            <a:extLst>
              <a:ext uri="{FF2B5EF4-FFF2-40B4-BE49-F238E27FC236}">
                <a16:creationId xmlns:a16="http://schemas.microsoft.com/office/drawing/2014/main" id="{45ADCF05-A714-1F4C-BEAA-3A3FEE849EB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60483" y="3723154"/>
            <a:ext cx="3017900" cy="2256864"/>
          </a:xfrm>
          <a:prstGeom prst="rect">
            <a:avLst/>
          </a:prstGeom>
        </p:spPr>
      </p:pic>
      <p:pic>
        <p:nvPicPr>
          <p:cNvPr id="25" name="Image 24">
            <a:extLst>
              <a:ext uri="{FF2B5EF4-FFF2-40B4-BE49-F238E27FC236}">
                <a16:creationId xmlns:a16="http://schemas.microsoft.com/office/drawing/2014/main" id="{BAA6BEA6-DF5F-484C-93C0-55A0242E5AC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82504" y="3711610"/>
            <a:ext cx="3017900" cy="2256864"/>
          </a:xfrm>
          <a:prstGeom prst="rect">
            <a:avLst/>
          </a:prstGeom>
        </p:spPr>
      </p:pic>
    </p:spTree>
    <p:extLst>
      <p:ext uri="{BB962C8B-B14F-4D97-AF65-F5344CB8AC3E}">
        <p14:creationId xmlns:p14="http://schemas.microsoft.com/office/powerpoint/2010/main" val="3145678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 26">
            <a:extLst>
              <a:ext uri="{FF2B5EF4-FFF2-40B4-BE49-F238E27FC236}">
                <a16:creationId xmlns:a16="http://schemas.microsoft.com/office/drawing/2014/main" id="{B6FC7718-A254-811C-FC10-6FA661AAC6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204080">
            <a:off x="4957157" y="-213700"/>
            <a:ext cx="7128466" cy="7128466"/>
          </a:xfrm>
          <a:prstGeom prst="rect">
            <a:avLst/>
          </a:prstGeom>
        </p:spPr>
      </p:pic>
      <p:sp>
        <p:nvSpPr>
          <p:cNvPr id="22" name="Rectangle 21">
            <a:extLst>
              <a:ext uri="{FF2B5EF4-FFF2-40B4-BE49-F238E27FC236}">
                <a16:creationId xmlns:a16="http://schemas.microsoft.com/office/drawing/2014/main" id="{9B012D1F-2829-FFC7-510F-25A7709EEAAE}"/>
              </a:ext>
            </a:extLst>
          </p:cNvPr>
          <p:cNvSpPr/>
          <p:nvPr/>
        </p:nvSpPr>
        <p:spPr>
          <a:xfrm>
            <a:off x="0" y="0"/>
            <a:ext cx="12192000" cy="6858000"/>
          </a:xfrm>
          <a:prstGeom prst="rect">
            <a:avLst/>
          </a:prstGeom>
          <a:solidFill>
            <a:srgbClr val="FFFFFF">
              <a:alpha val="94902"/>
            </a:srgb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endParaRPr lang="fr-FR"/>
          </a:p>
        </p:txBody>
      </p:sp>
      <p:sp>
        <p:nvSpPr>
          <p:cNvPr id="20" name="Rectangle 19">
            <a:extLst>
              <a:ext uri="{FF2B5EF4-FFF2-40B4-BE49-F238E27FC236}">
                <a16:creationId xmlns:a16="http://schemas.microsoft.com/office/drawing/2014/main" id="{6D5A02F2-7C22-F06D-4696-EC2AC511458A}"/>
              </a:ext>
            </a:extLst>
          </p:cNvPr>
          <p:cNvSpPr/>
          <p:nvPr/>
        </p:nvSpPr>
        <p:spPr>
          <a:xfrm>
            <a:off x="9387392" y="0"/>
            <a:ext cx="2804607" cy="6309469"/>
          </a:xfrm>
          <a:prstGeom prst="rect">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5A137180-5641-267F-80A2-841602BCCD45}"/>
              </a:ext>
            </a:extLst>
          </p:cNvPr>
          <p:cNvPicPr>
            <a:picLocks noChangeAspect="1"/>
          </p:cNvPicPr>
          <p:nvPr/>
        </p:nvPicPr>
        <p:blipFill rotWithShape="1">
          <a:blip r:embed="rId3">
            <a:extLst>
              <a:ext uri="{28A0092B-C50C-407E-A947-70E740481C1C}">
                <a14:useLocalDpi xmlns:a14="http://schemas.microsoft.com/office/drawing/2010/main" val="0"/>
              </a:ext>
            </a:extLst>
          </a:blip>
          <a:srcRect t="44652" b="48584"/>
          <a:stretch/>
        </p:blipFill>
        <p:spPr>
          <a:xfrm>
            <a:off x="0" y="6314104"/>
            <a:ext cx="12192000" cy="549871"/>
          </a:xfrm>
          <a:prstGeom prst="rect">
            <a:avLst/>
          </a:prstGeom>
        </p:spPr>
      </p:pic>
      <p:pic>
        <p:nvPicPr>
          <p:cNvPr id="15" name="Image 14">
            <a:extLst>
              <a:ext uri="{FF2B5EF4-FFF2-40B4-BE49-F238E27FC236}">
                <a16:creationId xmlns:a16="http://schemas.microsoft.com/office/drawing/2014/main" id="{62A7E63B-62FB-CB57-D98C-6FF846B6CA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2605" y="129084"/>
            <a:ext cx="2456077" cy="614019"/>
          </a:xfrm>
          <a:prstGeom prst="rect">
            <a:avLst/>
          </a:prstGeom>
        </p:spPr>
      </p:pic>
      <p:sp>
        <p:nvSpPr>
          <p:cNvPr id="64" name="Organigramme : Connecteur page suivante 63">
            <a:extLst>
              <a:ext uri="{FF2B5EF4-FFF2-40B4-BE49-F238E27FC236}">
                <a16:creationId xmlns:a16="http://schemas.microsoft.com/office/drawing/2014/main" id="{366C08AD-BBA2-FE1A-C081-5FA100624299}"/>
              </a:ext>
            </a:extLst>
          </p:cNvPr>
          <p:cNvSpPr/>
          <p:nvPr/>
        </p:nvSpPr>
        <p:spPr>
          <a:xfrm rot="16200000">
            <a:off x="436128" y="-436129"/>
            <a:ext cx="901732" cy="1773990"/>
          </a:xfrm>
          <a:prstGeom prst="flowChartOffpageConnector">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5" name="ZoneTexte 64">
            <a:extLst>
              <a:ext uri="{FF2B5EF4-FFF2-40B4-BE49-F238E27FC236}">
                <a16:creationId xmlns:a16="http://schemas.microsoft.com/office/drawing/2014/main" id="{F4AD56FD-717D-0E91-530C-53D45FFAB8E8}"/>
              </a:ext>
            </a:extLst>
          </p:cNvPr>
          <p:cNvSpPr txBox="1"/>
          <p:nvPr/>
        </p:nvSpPr>
        <p:spPr>
          <a:xfrm>
            <a:off x="118133" y="81867"/>
            <a:ext cx="1247800" cy="677108"/>
          </a:xfrm>
          <a:prstGeom prst="rect">
            <a:avLst/>
          </a:prstGeom>
          <a:noFill/>
        </p:spPr>
        <p:txBody>
          <a:bodyPr wrap="square" rtlCol="0">
            <a:spAutoFit/>
          </a:bodyPr>
          <a:lstStyle/>
          <a:p>
            <a:pPr algn="ctr"/>
            <a:r>
              <a:rPr lang="fr-FR" sz="2400" b="1" dirty="0">
                <a:latin typeface="Arial Narrow" panose="020B0606020202030204" pitchFamily="34" charset="0"/>
              </a:rPr>
              <a:t>Jour 2</a:t>
            </a:r>
          </a:p>
          <a:p>
            <a:pPr algn="ctr"/>
            <a:r>
              <a:rPr lang="fr-FR" sz="1400" dirty="0">
                <a:solidFill>
                  <a:schemeClr val="bg1"/>
                </a:solidFill>
                <a:latin typeface="Arial Narrow" panose="020B0606020202030204" pitchFamily="34" charset="0"/>
              </a:rPr>
              <a:t>Après-midi</a:t>
            </a:r>
            <a:endParaRPr lang="fr-FR" dirty="0">
              <a:solidFill>
                <a:schemeClr val="bg1"/>
              </a:solidFill>
              <a:latin typeface="Arial Narrow" panose="020B0606020202030204" pitchFamily="34" charset="0"/>
            </a:endParaRPr>
          </a:p>
        </p:txBody>
      </p:sp>
      <p:sp>
        <p:nvSpPr>
          <p:cNvPr id="2" name="Espace réservé du numéro de diapositive 1">
            <a:extLst>
              <a:ext uri="{FF2B5EF4-FFF2-40B4-BE49-F238E27FC236}">
                <a16:creationId xmlns:a16="http://schemas.microsoft.com/office/drawing/2014/main" id="{AA357D29-DA52-3C9B-C810-92969D56FDD2}"/>
              </a:ext>
            </a:extLst>
          </p:cNvPr>
          <p:cNvSpPr>
            <a:spLocks noGrp="1"/>
          </p:cNvSpPr>
          <p:nvPr>
            <p:ph type="sldNum" sz="quarter" idx="12"/>
          </p:nvPr>
        </p:nvSpPr>
        <p:spPr/>
        <p:txBody>
          <a:bodyPr/>
          <a:lstStyle/>
          <a:p>
            <a:fld id="{D1EF6AC7-1DA7-45C6-9838-D7A25B92C10C}" type="slidenum">
              <a:rPr lang="fr-FR" smtClean="0"/>
              <a:t>29</a:t>
            </a:fld>
            <a:endParaRPr lang="fr-FR"/>
          </a:p>
        </p:txBody>
      </p:sp>
      <p:sp>
        <p:nvSpPr>
          <p:cNvPr id="5" name="ZoneTexte 4">
            <a:extLst>
              <a:ext uri="{FF2B5EF4-FFF2-40B4-BE49-F238E27FC236}">
                <a16:creationId xmlns:a16="http://schemas.microsoft.com/office/drawing/2014/main" id="{A7AAB1E3-6533-A705-DB4F-7252F0D58D76}"/>
              </a:ext>
            </a:extLst>
          </p:cNvPr>
          <p:cNvSpPr txBox="1"/>
          <p:nvPr/>
        </p:nvSpPr>
        <p:spPr>
          <a:xfrm>
            <a:off x="7291294" y="6431190"/>
            <a:ext cx="3675600" cy="215444"/>
          </a:xfrm>
          <a:prstGeom prst="rect">
            <a:avLst/>
          </a:prstGeom>
          <a:noFill/>
        </p:spPr>
        <p:txBody>
          <a:bodyPr wrap="square" rtlCol="0">
            <a:spAutoFit/>
          </a:bodyPr>
          <a:lstStyle/>
          <a:p>
            <a:r>
              <a:rPr lang="fr-FR" sz="800" dirty="0">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www.mission-agents-secrets.com</a:t>
            </a:r>
            <a:r>
              <a:rPr lang="fr-FR" sz="800" dirty="0">
                <a:solidFill>
                  <a:schemeClr val="bg1"/>
                </a:solidFill>
                <a:latin typeface="Arial" panose="020B0604020202020204" pitchFamily="34" charset="0"/>
                <a:cs typeface="Arial" panose="020B0604020202020204" pitchFamily="34" charset="0"/>
              </a:rPr>
              <a:t> Présentation client – version moyenne 1.0</a:t>
            </a:r>
          </a:p>
        </p:txBody>
      </p:sp>
      <p:sp>
        <p:nvSpPr>
          <p:cNvPr id="3" name="ZoneTexte 2">
            <a:extLst>
              <a:ext uri="{FF2B5EF4-FFF2-40B4-BE49-F238E27FC236}">
                <a16:creationId xmlns:a16="http://schemas.microsoft.com/office/drawing/2014/main" id="{8CC12360-66C3-799E-9AD2-32F6AC9A7AF9}"/>
              </a:ext>
            </a:extLst>
          </p:cNvPr>
          <p:cNvSpPr txBox="1"/>
          <p:nvPr/>
        </p:nvSpPr>
        <p:spPr>
          <a:xfrm>
            <a:off x="1992194" y="253747"/>
            <a:ext cx="7463741" cy="369332"/>
          </a:xfrm>
          <a:prstGeom prst="rect">
            <a:avLst/>
          </a:prstGeom>
          <a:noFill/>
        </p:spPr>
        <p:txBody>
          <a:bodyPr wrap="square" rtlCol="0">
            <a:spAutoFit/>
          </a:bodyPr>
          <a:lstStyle/>
          <a:p>
            <a:r>
              <a:rPr lang="fr-FR" dirty="0">
                <a:solidFill>
                  <a:srgbClr val="FFCC00"/>
                </a:solidFill>
                <a:latin typeface="Arial Black" panose="020B0A04020102020204" pitchFamily="34" charset="0"/>
              </a:rPr>
              <a:t>Toutes les prestations annexes</a:t>
            </a:r>
          </a:p>
        </p:txBody>
      </p:sp>
      <p:sp>
        <p:nvSpPr>
          <p:cNvPr id="29" name="Rectangle 28">
            <a:extLst>
              <a:ext uri="{FF2B5EF4-FFF2-40B4-BE49-F238E27FC236}">
                <a16:creationId xmlns:a16="http://schemas.microsoft.com/office/drawing/2014/main" id="{BCAECFCC-64F0-8F41-A52B-5CFB2901DB03}"/>
              </a:ext>
            </a:extLst>
          </p:cNvPr>
          <p:cNvSpPr/>
          <p:nvPr/>
        </p:nvSpPr>
        <p:spPr>
          <a:xfrm>
            <a:off x="696906" y="1923795"/>
            <a:ext cx="9723864" cy="27800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35" name="ZoneTexte 34">
            <a:extLst>
              <a:ext uri="{FF2B5EF4-FFF2-40B4-BE49-F238E27FC236}">
                <a16:creationId xmlns:a16="http://schemas.microsoft.com/office/drawing/2014/main" id="{F770DE2D-8977-044A-B9F6-D9D1160C62CD}"/>
              </a:ext>
            </a:extLst>
          </p:cNvPr>
          <p:cNvSpPr txBox="1"/>
          <p:nvPr/>
        </p:nvSpPr>
        <p:spPr>
          <a:xfrm>
            <a:off x="366028" y="4352702"/>
            <a:ext cx="4075321" cy="400110"/>
          </a:xfrm>
          <a:prstGeom prst="rect">
            <a:avLst/>
          </a:prstGeom>
          <a:noFill/>
        </p:spPr>
        <p:txBody>
          <a:bodyPr wrap="square" rtlCol="0">
            <a:spAutoFit/>
          </a:bodyPr>
          <a:lstStyle/>
          <a:p>
            <a:pPr algn="ctr"/>
            <a:r>
              <a:rPr lang="fr-FR" sz="2000" b="1" dirty="0">
                <a:solidFill>
                  <a:schemeClr val="bg1"/>
                </a:solidFill>
                <a:latin typeface="Arial Narrow" panose="020B0606020202030204" pitchFamily="34" charset="0"/>
              </a:rPr>
              <a:t>Billets et Chèques </a:t>
            </a:r>
          </a:p>
        </p:txBody>
      </p:sp>
      <p:sp>
        <p:nvSpPr>
          <p:cNvPr id="36" name="ZoneTexte 35">
            <a:extLst>
              <a:ext uri="{FF2B5EF4-FFF2-40B4-BE49-F238E27FC236}">
                <a16:creationId xmlns:a16="http://schemas.microsoft.com/office/drawing/2014/main" id="{E5E8C35C-2B0A-C542-80A1-2A9E6DE8511D}"/>
              </a:ext>
            </a:extLst>
          </p:cNvPr>
          <p:cNvSpPr txBox="1"/>
          <p:nvPr/>
        </p:nvSpPr>
        <p:spPr>
          <a:xfrm>
            <a:off x="4010931" y="4339133"/>
            <a:ext cx="3160265" cy="400110"/>
          </a:xfrm>
          <a:prstGeom prst="rect">
            <a:avLst/>
          </a:prstGeom>
          <a:noFill/>
        </p:spPr>
        <p:txBody>
          <a:bodyPr wrap="square" rtlCol="0">
            <a:spAutoFit/>
          </a:bodyPr>
          <a:lstStyle/>
          <a:p>
            <a:pPr algn="ctr"/>
            <a:r>
              <a:rPr lang="fr-FR" sz="2000" b="1" dirty="0">
                <a:solidFill>
                  <a:schemeClr val="bg1"/>
                </a:solidFill>
                <a:latin typeface="Arial Narrow" panose="020B0606020202030204" pitchFamily="34" charset="0"/>
              </a:rPr>
              <a:t>Photo de Groupe </a:t>
            </a:r>
          </a:p>
        </p:txBody>
      </p:sp>
      <p:sp>
        <p:nvSpPr>
          <p:cNvPr id="37" name="ZoneTexte 36">
            <a:extLst>
              <a:ext uri="{FF2B5EF4-FFF2-40B4-BE49-F238E27FC236}">
                <a16:creationId xmlns:a16="http://schemas.microsoft.com/office/drawing/2014/main" id="{91594C61-25DD-A841-9DCC-2F9E1AC15F22}"/>
              </a:ext>
            </a:extLst>
          </p:cNvPr>
          <p:cNvSpPr txBox="1"/>
          <p:nvPr/>
        </p:nvSpPr>
        <p:spPr>
          <a:xfrm>
            <a:off x="7232672" y="4336724"/>
            <a:ext cx="3160265" cy="400110"/>
          </a:xfrm>
          <a:prstGeom prst="rect">
            <a:avLst/>
          </a:prstGeom>
          <a:noFill/>
        </p:spPr>
        <p:txBody>
          <a:bodyPr wrap="square" rtlCol="0">
            <a:spAutoFit/>
          </a:bodyPr>
          <a:lstStyle/>
          <a:p>
            <a:pPr algn="ctr"/>
            <a:r>
              <a:rPr lang="fr-FR" sz="2000" b="1" dirty="0">
                <a:solidFill>
                  <a:schemeClr val="bg1"/>
                </a:solidFill>
                <a:latin typeface="Arial Narrow" panose="020B0606020202030204" pitchFamily="34" charset="0"/>
              </a:rPr>
              <a:t>Site Internet dédié</a:t>
            </a:r>
          </a:p>
        </p:txBody>
      </p:sp>
      <p:pic>
        <p:nvPicPr>
          <p:cNvPr id="7" name="Image 6">
            <a:extLst>
              <a:ext uri="{FF2B5EF4-FFF2-40B4-BE49-F238E27FC236}">
                <a16:creationId xmlns:a16="http://schemas.microsoft.com/office/drawing/2014/main" id="{6899BE97-4476-3940-9325-8301B049BA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3075" y="2021593"/>
            <a:ext cx="3095815" cy="2315131"/>
          </a:xfrm>
          <a:prstGeom prst="rect">
            <a:avLst/>
          </a:prstGeom>
        </p:spPr>
      </p:pic>
      <p:pic>
        <p:nvPicPr>
          <p:cNvPr id="10" name="Image 9">
            <a:extLst>
              <a:ext uri="{FF2B5EF4-FFF2-40B4-BE49-F238E27FC236}">
                <a16:creationId xmlns:a16="http://schemas.microsoft.com/office/drawing/2014/main" id="{8513310D-257C-3245-8A35-24A60216DA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10931" y="2020210"/>
            <a:ext cx="3095815" cy="2315131"/>
          </a:xfrm>
          <a:prstGeom prst="rect">
            <a:avLst/>
          </a:prstGeom>
        </p:spPr>
      </p:pic>
      <p:pic>
        <p:nvPicPr>
          <p:cNvPr id="14" name="Image 13">
            <a:extLst>
              <a:ext uri="{FF2B5EF4-FFF2-40B4-BE49-F238E27FC236}">
                <a16:creationId xmlns:a16="http://schemas.microsoft.com/office/drawing/2014/main" id="{B7E099D0-63D3-0C42-824D-2287D961745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90821" y="1995725"/>
            <a:ext cx="3151772" cy="2356977"/>
          </a:xfrm>
          <a:prstGeom prst="rect">
            <a:avLst/>
          </a:prstGeom>
        </p:spPr>
      </p:pic>
    </p:spTree>
    <p:extLst>
      <p:ext uri="{BB962C8B-B14F-4D97-AF65-F5344CB8AC3E}">
        <p14:creationId xmlns:p14="http://schemas.microsoft.com/office/powerpoint/2010/main" val="2035658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 26">
            <a:extLst>
              <a:ext uri="{FF2B5EF4-FFF2-40B4-BE49-F238E27FC236}">
                <a16:creationId xmlns:a16="http://schemas.microsoft.com/office/drawing/2014/main" id="{B6FC7718-A254-811C-FC10-6FA661AAC6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204080">
            <a:off x="4957157" y="-213700"/>
            <a:ext cx="7128466" cy="7128466"/>
          </a:xfrm>
          <a:prstGeom prst="rect">
            <a:avLst/>
          </a:prstGeom>
        </p:spPr>
      </p:pic>
      <p:sp>
        <p:nvSpPr>
          <p:cNvPr id="22" name="Rectangle 21">
            <a:extLst>
              <a:ext uri="{FF2B5EF4-FFF2-40B4-BE49-F238E27FC236}">
                <a16:creationId xmlns:a16="http://schemas.microsoft.com/office/drawing/2014/main" id="{9B012D1F-2829-FFC7-510F-25A7709EEAAE}"/>
              </a:ext>
            </a:extLst>
          </p:cNvPr>
          <p:cNvSpPr/>
          <p:nvPr/>
        </p:nvSpPr>
        <p:spPr>
          <a:xfrm>
            <a:off x="0" y="0"/>
            <a:ext cx="12192000" cy="6858000"/>
          </a:xfrm>
          <a:prstGeom prst="rect">
            <a:avLst/>
          </a:prstGeom>
          <a:solidFill>
            <a:srgbClr val="FFFFFF">
              <a:alpha val="94902"/>
            </a:srgb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92DC408B-624C-E026-CA45-1A53EC7F39DF}"/>
              </a:ext>
            </a:extLst>
          </p:cNvPr>
          <p:cNvPicPr>
            <a:picLocks noChangeAspect="1"/>
          </p:cNvPicPr>
          <p:nvPr/>
        </p:nvPicPr>
        <p:blipFill rotWithShape="1">
          <a:blip r:embed="rId3">
            <a:extLst>
              <a:ext uri="{28A0092B-C50C-407E-A947-70E740481C1C}">
                <a14:useLocalDpi xmlns:a14="http://schemas.microsoft.com/office/drawing/2010/main" val="0"/>
              </a:ext>
            </a:extLst>
          </a:blip>
          <a:srcRect l="4386" t="-133867" r="59292" b="-69779"/>
          <a:stretch/>
        </p:blipFill>
        <p:spPr>
          <a:xfrm rot="20276058">
            <a:off x="-357722" y="238896"/>
            <a:ext cx="3134598" cy="419275"/>
          </a:xfrm>
          <a:prstGeom prst="rect">
            <a:avLst/>
          </a:prstGeom>
        </p:spPr>
      </p:pic>
      <p:pic>
        <p:nvPicPr>
          <p:cNvPr id="11" name="Image 10">
            <a:extLst>
              <a:ext uri="{FF2B5EF4-FFF2-40B4-BE49-F238E27FC236}">
                <a16:creationId xmlns:a16="http://schemas.microsoft.com/office/drawing/2014/main" id="{5A137180-5641-267F-80A2-841602BCCD45}"/>
              </a:ext>
            </a:extLst>
          </p:cNvPr>
          <p:cNvPicPr>
            <a:picLocks noChangeAspect="1"/>
          </p:cNvPicPr>
          <p:nvPr/>
        </p:nvPicPr>
        <p:blipFill rotWithShape="1">
          <a:blip r:embed="rId4">
            <a:extLst>
              <a:ext uri="{28A0092B-C50C-407E-A947-70E740481C1C}">
                <a14:useLocalDpi xmlns:a14="http://schemas.microsoft.com/office/drawing/2010/main" val="0"/>
              </a:ext>
            </a:extLst>
          </a:blip>
          <a:srcRect t="44652" b="48584"/>
          <a:stretch/>
        </p:blipFill>
        <p:spPr>
          <a:xfrm>
            <a:off x="0" y="6314104"/>
            <a:ext cx="12192000" cy="549871"/>
          </a:xfrm>
          <a:prstGeom prst="rect">
            <a:avLst/>
          </a:prstGeom>
        </p:spPr>
      </p:pic>
      <p:pic>
        <p:nvPicPr>
          <p:cNvPr id="15" name="Image 14">
            <a:extLst>
              <a:ext uri="{FF2B5EF4-FFF2-40B4-BE49-F238E27FC236}">
                <a16:creationId xmlns:a16="http://schemas.microsoft.com/office/drawing/2014/main" id="{62A7E63B-62FB-CB57-D98C-6FF846B6CA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2605" y="129084"/>
            <a:ext cx="2456077" cy="614019"/>
          </a:xfrm>
          <a:prstGeom prst="rect">
            <a:avLst/>
          </a:prstGeom>
        </p:spPr>
      </p:pic>
      <p:pic>
        <p:nvPicPr>
          <p:cNvPr id="2" name="Image 1">
            <a:extLst>
              <a:ext uri="{FF2B5EF4-FFF2-40B4-BE49-F238E27FC236}">
                <a16:creationId xmlns:a16="http://schemas.microsoft.com/office/drawing/2014/main" id="{CC01FD4F-0B03-9ECF-F47A-BDF61B66E9A3}"/>
              </a:ext>
            </a:extLst>
          </p:cNvPr>
          <p:cNvPicPr>
            <a:picLocks noChangeAspect="1"/>
          </p:cNvPicPr>
          <p:nvPr/>
        </p:nvPicPr>
        <p:blipFill rotWithShape="1">
          <a:blip r:embed="rId3">
            <a:extLst>
              <a:ext uri="{28A0092B-C50C-407E-A947-70E740481C1C}">
                <a14:useLocalDpi xmlns:a14="http://schemas.microsoft.com/office/drawing/2010/main" val="0"/>
              </a:ext>
            </a:extLst>
          </a:blip>
          <a:srcRect l="4303" t="-20917" r="61092" b="-9489"/>
          <a:stretch/>
        </p:blipFill>
        <p:spPr>
          <a:xfrm rot="20913519">
            <a:off x="-179742" y="966"/>
            <a:ext cx="2986534" cy="180064"/>
          </a:xfrm>
          <a:prstGeom prst="rect">
            <a:avLst/>
          </a:prstGeom>
        </p:spPr>
      </p:pic>
      <p:sp>
        <p:nvSpPr>
          <p:cNvPr id="24" name="ZoneTexte 23">
            <a:extLst>
              <a:ext uri="{FF2B5EF4-FFF2-40B4-BE49-F238E27FC236}">
                <a16:creationId xmlns:a16="http://schemas.microsoft.com/office/drawing/2014/main" id="{AE8FBBAE-F7E7-4891-CBAE-2676972979AB}"/>
              </a:ext>
            </a:extLst>
          </p:cNvPr>
          <p:cNvSpPr txBox="1"/>
          <p:nvPr/>
        </p:nvSpPr>
        <p:spPr>
          <a:xfrm>
            <a:off x="435769" y="952790"/>
            <a:ext cx="11287125" cy="3000821"/>
          </a:xfrm>
          <a:prstGeom prst="rect">
            <a:avLst/>
          </a:prstGeom>
          <a:noFill/>
        </p:spPr>
        <p:txBody>
          <a:bodyPr wrap="square" rtlCol="0">
            <a:spAutoFit/>
          </a:bodyPr>
          <a:lstStyle/>
          <a:p>
            <a:pPr algn="ctr"/>
            <a:r>
              <a:rPr lang="fr-FR" dirty="0">
                <a:latin typeface="Arial Black" panose="020B0A04020102020204" pitchFamily="34" charset="0"/>
              </a:rPr>
              <a:t>SYNOPSIS !</a:t>
            </a:r>
          </a:p>
          <a:p>
            <a:endParaRPr lang="fr-FR" sz="900" dirty="0">
              <a:latin typeface="Arial Narrow" panose="020B0606020202030204" pitchFamily="34" charset="0"/>
              <a:cs typeface="Arial" panose="020B0604020202020204" pitchFamily="34" charset="0"/>
            </a:endParaRPr>
          </a:p>
          <a:p>
            <a:r>
              <a:rPr lang="fr-FR" sz="900" dirty="0">
                <a:latin typeface="Arial Narrow" panose="020B0606020202030204" pitchFamily="34" charset="0"/>
                <a:cs typeface="Arial" panose="020B0604020202020204" pitchFamily="34" charset="0"/>
              </a:rPr>
              <a:t>En 2011, le Professeur MUSK et René SENCE se rencontrent lors d’un séjour de vacances, et une amitié solide se construit.</a:t>
            </a:r>
          </a:p>
          <a:p>
            <a:endParaRPr lang="fr-FR" sz="900" dirty="0">
              <a:latin typeface="Arial Narrow" panose="020B0606020202030204" pitchFamily="34" charset="0"/>
              <a:cs typeface="Arial" panose="020B0604020202020204" pitchFamily="34" charset="0"/>
            </a:endParaRPr>
          </a:p>
          <a:p>
            <a:r>
              <a:rPr lang="fr-FR" sz="900" dirty="0">
                <a:latin typeface="Arial Narrow" panose="020B0606020202030204" pitchFamily="34" charset="0"/>
                <a:cs typeface="Arial" panose="020B0604020202020204" pitchFamily="34" charset="0"/>
              </a:rPr>
              <a:t>Après des années d’expérience en laboratoire, Le Professeur MUSK invente un Parfum révolutionnaire : « Le Sourire Éternel » ! Ce parfum d’ambiance à les facultés de répandre la joie et des souvenirs impérissables auprès des personnes qui le respire. Il en parle à René SENCE qui est très intéressé par la concept pour son entreprise.</a:t>
            </a:r>
          </a:p>
          <a:p>
            <a:endParaRPr lang="fr-FR" sz="900" dirty="0">
              <a:latin typeface="Arial Narrow" panose="020B0606020202030204" pitchFamily="34" charset="0"/>
              <a:cs typeface="Arial" panose="020B0604020202020204" pitchFamily="34" charset="0"/>
            </a:endParaRPr>
          </a:p>
          <a:p>
            <a:r>
              <a:rPr lang="fr-FR" sz="900" dirty="0">
                <a:latin typeface="Arial Narrow" panose="020B0606020202030204" pitchFamily="34" charset="0"/>
                <a:cs typeface="Arial" panose="020B0604020202020204" pitchFamily="34" charset="0"/>
              </a:rPr>
              <a:t>En 2023, le destin des 2 hommes bascule. En effet, MUSK découvre l’infidélité de sa femme avec René. Confiance et amitié se rompent. Alors même que ce parfum devait être offert à René, MUSK en décide autrement. « Il n’en verra pas la couleur ! ». C’est alors que MUSK décide de se rapprocher des hautes instances de l’état avec sa trouvaille. C’est donc la première fois que l’agence M.A.S (une organisation chargée des affaires sensibles) entend parlé de ce parfum.</a:t>
            </a:r>
          </a:p>
          <a:p>
            <a:endParaRPr lang="fr-FR" sz="900" dirty="0">
              <a:latin typeface="Arial Narrow" panose="020B0606020202030204" pitchFamily="34" charset="0"/>
              <a:cs typeface="Arial" panose="020B0604020202020204" pitchFamily="34" charset="0"/>
            </a:endParaRPr>
          </a:p>
          <a:p>
            <a:r>
              <a:rPr lang="fr-FR" sz="900" dirty="0">
                <a:latin typeface="Arial Narrow" panose="020B0606020202030204" pitchFamily="34" charset="0"/>
                <a:cs typeface="Arial" panose="020B0604020202020204" pitchFamily="34" charset="0"/>
              </a:rPr>
              <a:t>Cependant, l’agence M.A.S à besoin de nouveau agents. Les recruteurs s’intéresse au monde des entreprises, et notamment la votre, car ils ont cerné que les compétences et aptitudes nécessaires dans les métiers de votre entreprise, sont les mêmes qui sont requis pour devenir agent … Il n’y a qu’à aiguiser vos savoir-faire.</a:t>
            </a:r>
          </a:p>
          <a:p>
            <a:endParaRPr lang="fr-FR" sz="900" dirty="0">
              <a:latin typeface="Arial Narrow" panose="020B0606020202030204" pitchFamily="34" charset="0"/>
              <a:cs typeface="Arial" panose="020B0604020202020204" pitchFamily="34" charset="0"/>
            </a:endParaRPr>
          </a:p>
          <a:p>
            <a:r>
              <a:rPr lang="fr-FR" sz="900" dirty="0">
                <a:latin typeface="Arial Narrow" panose="020B0606020202030204" pitchFamily="34" charset="0"/>
                <a:cs typeface="Arial" panose="020B0604020202020204" pitchFamily="34" charset="0"/>
              </a:rPr>
              <a:t>C’est qui fait que vous êtes conviés au Gala Annuel des Agents Secret. Et ca sera donc l’occasion de présenter et tester ce fameux parfum. Alors que l’événement à lieu à la date que vous avez choisi, lors de la première soirée (Soirée Casino Fourrure), l’impensable survient …. Une équipe de cambrioleur à surgit au milieu de vos convives, mis tout le monde à terre, et à dérober le Parfum qui était mis en vitrine, sous les yeux ébahis des invités !</a:t>
            </a:r>
          </a:p>
          <a:p>
            <a:endParaRPr lang="fr-FR" sz="900" dirty="0">
              <a:latin typeface="Arial Narrow" panose="020B0606020202030204" pitchFamily="34" charset="0"/>
              <a:cs typeface="Arial" panose="020B0604020202020204" pitchFamily="34" charset="0"/>
            </a:endParaRPr>
          </a:p>
          <a:p>
            <a:r>
              <a:rPr lang="fr-FR" sz="900" dirty="0">
                <a:latin typeface="Arial Narrow" panose="020B0606020202030204" pitchFamily="34" charset="0"/>
                <a:cs typeface="Arial" panose="020B0604020202020204" pitchFamily="34" charset="0"/>
              </a:rPr>
              <a:t>L’agent ALPHA, directeur en chef de l’agence M.A.S, ordonnera à chacun de vos convives de ne pas quitter l’hôtel, pour mener l’enquête. Cependant les sous-effectifs impose que la phase de recrutement des agents aillent plus vite que prévu. C’est alors que tous les participants sont conviés à l’entraînement d’espion (Espio-Training) le lendemain matin après le petit-déjeuner.</a:t>
            </a:r>
          </a:p>
          <a:p>
            <a:endParaRPr lang="fr-FR" sz="900" dirty="0">
              <a:latin typeface="Arial Narrow" panose="020B0606020202030204" pitchFamily="34" charset="0"/>
              <a:cs typeface="Arial" panose="020B0604020202020204" pitchFamily="34" charset="0"/>
            </a:endParaRPr>
          </a:p>
          <a:p>
            <a:r>
              <a:rPr lang="fr-FR" sz="900" dirty="0">
                <a:latin typeface="Arial Narrow" panose="020B0606020202030204" pitchFamily="34" charset="0"/>
                <a:cs typeface="Arial" panose="020B0604020202020204" pitchFamily="34" charset="0"/>
              </a:rPr>
              <a:t>Une fois certifié, après toutes les épreuves acquises de la matinée, les participants sont donc intégrés au cœur de l’enquête. Ils auront l’après-midi pour investiguer et retrouver le commanditaire du hold-up, ainsi que reconstituer la formule de la recette du Parfum.</a:t>
            </a:r>
          </a:p>
        </p:txBody>
      </p:sp>
      <p:sp>
        <p:nvSpPr>
          <p:cNvPr id="19" name="ZoneTexte 18">
            <a:extLst>
              <a:ext uri="{FF2B5EF4-FFF2-40B4-BE49-F238E27FC236}">
                <a16:creationId xmlns:a16="http://schemas.microsoft.com/office/drawing/2014/main" id="{FA820595-72BD-4A52-3385-8A5C7A0CB0AA}"/>
              </a:ext>
            </a:extLst>
          </p:cNvPr>
          <p:cNvSpPr txBox="1"/>
          <p:nvPr/>
        </p:nvSpPr>
        <p:spPr>
          <a:xfrm>
            <a:off x="0" y="326834"/>
            <a:ext cx="12192000" cy="369332"/>
          </a:xfrm>
          <a:prstGeom prst="rect">
            <a:avLst/>
          </a:prstGeom>
          <a:noFill/>
        </p:spPr>
        <p:txBody>
          <a:bodyPr wrap="square" rtlCol="0">
            <a:spAutoFit/>
          </a:bodyPr>
          <a:lstStyle/>
          <a:p>
            <a:pPr algn="ctr"/>
            <a:r>
              <a:rPr lang="fr-FR" dirty="0">
                <a:solidFill>
                  <a:srgbClr val="FFCC00"/>
                </a:solidFill>
                <a:latin typeface="Arial Black" panose="020B0A04020102020204" pitchFamily="34" charset="0"/>
              </a:rPr>
              <a:t>Teambuilding : MISSION AGENTS SECRETS</a:t>
            </a:r>
          </a:p>
        </p:txBody>
      </p:sp>
      <p:sp>
        <p:nvSpPr>
          <p:cNvPr id="28" name="ZoneTexte 27">
            <a:extLst>
              <a:ext uri="{FF2B5EF4-FFF2-40B4-BE49-F238E27FC236}">
                <a16:creationId xmlns:a16="http://schemas.microsoft.com/office/drawing/2014/main" id="{C254CC7D-97B5-93DC-12E6-A63A703EAA34}"/>
              </a:ext>
            </a:extLst>
          </p:cNvPr>
          <p:cNvSpPr txBox="1"/>
          <p:nvPr/>
        </p:nvSpPr>
        <p:spPr>
          <a:xfrm>
            <a:off x="7291294" y="6431190"/>
            <a:ext cx="3675600" cy="215444"/>
          </a:xfrm>
          <a:prstGeom prst="rect">
            <a:avLst/>
          </a:prstGeom>
          <a:noFill/>
        </p:spPr>
        <p:txBody>
          <a:bodyPr wrap="square" rtlCol="0">
            <a:spAutoFit/>
          </a:bodyPr>
          <a:lstStyle/>
          <a:p>
            <a:r>
              <a:rPr lang="fr-FR" sz="800" dirty="0">
                <a:solidFill>
                  <a:schemeClr val="bg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www.mission-agents-secrets.com</a:t>
            </a:r>
            <a:r>
              <a:rPr lang="fr-FR" sz="800" dirty="0">
                <a:solidFill>
                  <a:schemeClr val="bg1"/>
                </a:solidFill>
                <a:latin typeface="Arial" panose="020B0604020202020204" pitchFamily="34" charset="0"/>
                <a:cs typeface="Arial" panose="020B0604020202020204" pitchFamily="34" charset="0"/>
              </a:rPr>
              <a:t> Présentation client – version moyenne 1.0</a:t>
            </a:r>
          </a:p>
        </p:txBody>
      </p:sp>
      <p:pic>
        <p:nvPicPr>
          <p:cNvPr id="5" name="Image 4">
            <a:extLst>
              <a:ext uri="{FF2B5EF4-FFF2-40B4-BE49-F238E27FC236}">
                <a16:creationId xmlns:a16="http://schemas.microsoft.com/office/drawing/2014/main" id="{72553EEE-C1F7-2405-67FE-E9B4E43A9A6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19018" y="4163208"/>
            <a:ext cx="1512000" cy="1512000"/>
          </a:xfrm>
          <a:prstGeom prst="rect">
            <a:avLst/>
          </a:prstGeom>
        </p:spPr>
      </p:pic>
      <p:pic>
        <p:nvPicPr>
          <p:cNvPr id="10" name="Image 9">
            <a:extLst>
              <a:ext uri="{FF2B5EF4-FFF2-40B4-BE49-F238E27FC236}">
                <a16:creationId xmlns:a16="http://schemas.microsoft.com/office/drawing/2014/main" id="{E6D5D778-FE0D-BDA4-9847-218301EB542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82781" y="4163208"/>
            <a:ext cx="1512000" cy="1512000"/>
          </a:xfrm>
          <a:prstGeom prst="rect">
            <a:avLst/>
          </a:prstGeom>
        </p:spPr>
      </p:pic>
      <p:pic>
        <p:nvPicPr>
          <p:cNvPr id="20" name="Image 19">
            <a:extLst>
              <a:ext uri="{FF2B5EF4-FFF2-40B4-BE49-F238E27FC236}">
                <a16:creationId xmlns:a16="http://schemas.microsoft.com/office/drawing/2014/main" id="{15EAD436-EED9-9CEF-ABA3-3C50DC1DF8C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46102" y="4163208"/>
            <a:ext cx="1512000" cy="1512000"/>
          </a:xfrm>
          <a:prstGeom prst="rect">
            <a:avLst/>
          </a:prstGeom>
        </p:spPr>
      </p:pic>
      <p:pic>
        <p:nvPicPr>
          <p:cNvPr id="36" name="Image 35">
            <a:extLst>
              <a:ext uri="{FF2B5EF4-FFF2-40B4-BE49-F238E27FC236}">
                <a16:creationId xmlns:a16="http://schemas.microsoft.com/office/drawing/2014/main" id="{B68119F5-AA19-E611-15DC-99FFAF34F84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7311" y="4163208"/>
            <a:ext cx="1512000" cy="1512000"/>
          </a:xfrm>
          <a:prstGeom prst="rect">
            <a:avLst/>
          </a:prstGeom>
        </p:spPr>
      </p:pic>
      <p:pic>
        <p:nvPicPr>
          <p:cNvPr id="7" name="Image 6">
            <a:extLst>
              <a:ext uri="{FF2B5EF4-FFF2-40B4-BE49-F238E27FC236}">
                <a16:creationId xmlns:a16="http://schemas.microsoft.com/office/drawing/2014/main" id="{CF9BB156-7293-6760-45CE-AAC76364117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10894" y="4163208"/>
            <a:ext cx="1512000" cy="1512000"/>
          </a:xfrm>
          <a:prstGeom prst="rect">
            <a:avLst/>
          </a:prstGeom>
        </p:spPr>
      </p:pic>
      <p:pic>
        <p:nvPicPr>
          <p:cNvPr id="16" name="Image 15">
            <a:extLst>
              <a:ext uri="{FF2B5EF4-FFF2-40B4-BE49-F238E27FC236}">
                <a16:creationId xmlns:a16="http://schemas.microsoft.com/office/drawing/2014/main" id="{F3EC391F-F2C8-AD28-74D6-3329C573EED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56721" y="4163208"/>
            <a:ext cx="1512000" cy="1512000"/>
          </a:xfrm>
          <a:prstGeom prst="rect">
            <a:avLst/>
          </a:prstGeom>
        </p:spPr>
      </p:pic>
      <p:pic>
        <p:nvPicPr>
          <p:cNvPr id="18" name="Image 17">
            <a:extLst>
              <a:ext uri="{FF2B5EF4-FFF2-40B4-BE49-F238E27FC236}">
                <a16:creationId xmlns:a16="http://schemas.microsoft.com/office/drawing/2014/main" id="{3A32DC09-B3D1-1636-BDDD-95543516A47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83807" y="4163208"/>
            <a:ext cx="1512000" cy="1512000"/>
          </a:xfrm>
          <a:prstGeom prst="rect">
            <a:avLst/>
          </a:prstGeom>
        </p:spPr>
      </p:pic>
      <p:sp>
        <p:nvSpPr>
          <p:cNvPr id="3" name="Espace réservé du numéro de diapositive 2">
            <a:extLst>
              <a:ext uri="{FF2B5EF4-FFF2-40B4-BE49-F238E27FC236}">
                <a16:creationId xmlns:a16="http://schemas.microsoft.com/office/drawing/2014/main" id="{70A01CCD-E56A-E879-2AE0-78890D51E022}"/>
              </a:ext>
            </a:extLst>
          </p:cNvPr>
          <p:cNvSpPr>
            <a:spLocks noGrp="1"/>
          </p:cNvSpPr>
          <p:nvPr>
            <p:ph type="sldNum" sz="quarter" idx="12"/>
          </p:nvPr>
        </p:nvSpPr>
        <p:spPr/>
        <p:txBody>
          <a:bodyPr/>
          <a:lstStyle/>
          <a:p>
            <a:fld id="{D1EF6AC7-1DA7-45C6-9838-D7A25B92C10C}" type="slidenum">
              <a:rPr lang="fr-FR" smtClean="0"/>
              <a:t>3</a:t>
            </a:fld>
            <a:endParaRPr lang="fr-FR" dirty="0"/>
          </a:p>
        </p:txBody>
      </p:sp>
    </p:spTree>
    <p:extLst>
      <p:ext uri="{BB962C8B-B14F-4D97-AF65-F5344CB8AC3E}">
        <p14:creationId xmlns:p14="http://schemas.microsoft.com/office/powerpoint/2010/main" val="2808299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F3797CD-DA6D-1A93-EB73-9177B3C6C9F3}"/>
              </a:ext>
            </a:extLst>
          </p:cNvPr>
          <p:cNvSpPr/>
          <p:nvPr/>
        </p:nvSpPr>
        <p:spPr>
          <a:xfrm>
            <a:off x="9556376" y="-1"/>
            <a:ext cx="2635623" cy="685800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ysClr val="windowText" lastClr="000000"/>
              </a:solidFill>
            </a:endParaRPr>
          </a:p>
        </p:txBody>
      </p:sp>
      <p:sp>
        <p:nvSpPr>
          <p:cNvPr id="50" name="Organigramme : Connecteur page suivante 49">
            <a:extLst>
              <a:ext uri="{FF2B5EF4-FFF2-40B4-BE49-F238E27FC236}">
                <a16:creationId xmlns:a16="http://schemas.microsoft.com/office/drawing/2014/main" id="{C357D60C-E760-50FC-AA40-F682144DF573}"/>
              </a:ext>
            </a:extLst>
          </p:cNvPr>
          <p:cNvSpPr/>
          <p:nvPr/>
        </p:nvSpPr>
        <p:spPr>
          <a:xfrm rot="16200000">
            <a:off x="2929982" y="-2947913"/>
            <a:ext cx="6332034" cy="12192000"/>
          </a:xfrm>
          <a:prstGeom prst="flowChartOffpageConnector">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5A137180-5641-267F-80A2-841602BCCD45}"/>
              </a:ext>
            </a:extLst>
          </p:cNvPr>
          <p:cNvPicPr>
            <a:picLocks noChangeAspect="1"/>
          </p:cNvPicPr>
          <p:nvPr/>
        </p:nvPicPr>
        <p:blipFill rotWithShape="1">
          <a:blip r:embed="rId2">
            <a:extLst>
              <a:ext uri="{28A0092B-C50C-407E-A947-70E740481C1C}">
                <a14:useLocalDpi xmlns:a14="http://schemas.microsoft.com/office/drawing/2010/main" val="0"/>
              </a:ext>
            </a:extLst>
          </a:blip>
          <a:srcRect t="44652" b="48584"/>
          <a:stretch/>
        </p:blipFill>
        <p:spPr>
          <a:xfrm>
            <a:off x="0" y="6314104"/>
            <a:ext cx="12192000" cy="549871"/>
          </a:xfrm>
          <a:prstGeom prst="rect">
            <a:avLst/>
          </a:prstGeom>
        </p:spPr>
      </p:pic>
      <p:pic>
        <p:nvPicPr>
          <p:cNvPr id="15" name="Image 14">
            <a:extLst>
              <a:ext uri="{FF2B5EF4-FFF2-40B4-BE49-F238E27FC236}">
                <a16:creationId xmlns:a16="http://schemas.microsoft.com/office/drawing/2014/main" id="{62A7E63B-62FB-CB57-D98C-6FF846B6CA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73553" y="136525"/>
            <a:ext cx="1834776" cy="458694"/>
          </a:xfrm>
          <a:prstGeom prst="rect">
            <a:avLst/>
          </a:prstGeom>
        </p:spPr>
      </p:pic>
      <p:sp>
        <p:nvSpPr>
          <p:cNvPr id="19" name="ZoneTexte 18">
            <a:extLst>
              <a:ext uri="{FF2B5EF4-FFF2-40B4-BE49-F238E27FC236}">
                <a16:creationId xmlns:a16="http://schemas.microsoft.com/office/drawing/2014/main" id="{FA820595-72BD-4A52-3385-8A5C7A0CB0AA}"/>
              </a:ext>
            </a:extLst>
          </p:cNvPr>
          <p:cNvSpPr txBox="1"/>
          <p:nvPr/>
        </p:nvSpPr>
        <p:spPr>
          <a:xfrm>
            <a:off x="5450540" y="2068086"/>
            <a:ext cx="5354989" cy="2369880"/>
          </a:xfrm>
          <a:prstGeom prst="rect">
            <a:avLst/>
          </a:prstGeom>
          <a:noFill/>
        </p:spPr>
        <p:txBody>
          <a:bodyPr wrap="square" rtlCol="0">
            <a:spAutoFit/>
          </a:bodyPr>
          <a:lstStyle/>
          <a:p>
            <a:r>
              <a:rPr lang="fr-FR" sz="3200" b="1" dirty="0">
                <a:solidFill>
                  <a:schemeClr val="bg1"/>
                </a:solidFill>
                <a:latin typeface="Ink Free" panose="03080402000500000000" pitchFamily="66" charset="0"/>
              </a:rPr>
              <a:t>« Toute recherche d’un héros doit commencer par ce qui est indispensable à tout héros : un ennemi ! »</a:t>
            </a:r>
          </a:p>
          <a:p>
            <a:pPr algn="r"/>
            <a:r>
              <a:rPr lang="fr-FR" sz="2000" i="1" dirty="0">
                <a:latin typeface="Arial Narrow" panose="020B0606020202030204" pitchFamily="34" charset="0"/>
              </a:rPr>
              <a:t>- Ethan Hunt . Mission impossible</a:t>
            </a:r>
            <a:endParaRPr lang="fr-FR" sz="2000" b="1" dirty="0">
              <a:latin typeface="Arial Narrow" panose="020B0606020202030204" pitchFamily="34" charset="0"/>
            </a:endParaRPr>
          </a:p>
        </p:txBody>
      </p:sp>
      <p:sp>
        <p:nvSpPr>
          <p:cNvPr id="2" name="Espace réservé du numéro de diapositive 1">
            <a:extLst>
              <a:ext uri="{FF2B5EF4-FFF2-40B4-BE49-F238E27FC236}">
                <a16:creationId xmlns:a16="http://schemas.microsoft.com/office/drawing/2014/main" id="{E51F8297-72BF-CC42-48D0-46D7563998F7}"/>
              </a:ext>
            </a:extLst>
          </p:cNvPr>
          <p:cNvSpPr>
            <a:spLocks noGrp="1"/>
          </p:cNvSpPr>
          <p:nvPr>
            <p:ph type="sldNum" sz="quarter" idx="12"/>
          </p:nvPr>
        </p:nvSpPr>
        <p:spPr/>
        <p:txBody>
          <a:bodyPr/>
          <a:lstStyle/>
          <a:p>
            <a:fld id="{D1EF6AC7-1DA7-45C6-9838-D7A25B92C10C}" type="slidenum">
              <a:rPr lang="fr-FR" smtClean="0"/>
              <a:t>30</a:t>
            </a:fld>
            <a:endParaRPr lang="fr-FR"/>
          </a:p>
        </p:txBody>
      </p:sp>
      <p:sp>
        <p:nvSpPr>
          <p:cNvPr id="5" name="ZoneTexte 4">
            <a:extLst>
              <a:ext uri="{FF2B5EF4-FFF2-40B4-BE49-F238E27FC236}">
                <a16:creationId xmlns:a16="http://schemas.microsoft.com/office/drawing/2014/main" id="{56DAC749-A982-24D9-1A58-D99390D57967}"/>
              </a:ext>
            </a:extLst>
          </p:cNvPr>
          <p:cNvSpPr txBox="1"/>
          <p:nvPr/>
        </p:nvSpPr>
        <p:spPr>
          <a:xfrm>
            <a:off x="7291294" y="6431190"/>
            <a:ext cx="3675600" cy="215444"/>
          </a:xfrm>
          <a:prstGeom prst="rect">
            <a:avLst/>
          </a:prstGeom>
          <a:noFill/>
        </p:spPr>
        <p:txBody>
          <a:bodyPr wrap="square" rtlCol="0">
            <a:spAutoFit/>
          </a:bodyPr>
          <a:lstStyle/>
          <a:p>
            <a:r>
              <a:rPr lang="fr-FR" sz="800" dirty="0">
                <a:solidFill>
                  <a:schemeClr val="bg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www.mission-agents-secrets.com</a:t>
            </a:r>
            <a:r>
              <a:rPr lang="fr-FR" sz="800" dirty="0">
                <a:solidFill>
                  <a:schemeClr val="bg1"/>
                </a:solidFill>
                <a:latin typeface="Arial" panose="020B0604020202020204" pitchFamily="34" charset="0"/>
                <a:cs typeface="Arial" panose="020B0604020202020204" pitchFamily="34" charset="0"/>
              </a:rPr>
              <a:t> Présentation client – version moyenne 1.0</a:t>
            </a:r>
          </a:p>
        </p:txBody>
      </p:sp>
      <p:pic>
        <p:nvPicPr>
          <p:cNvPr id="4" name="Image 3">
            <a:extLst>
              <a:ext uri="{FF2B5EF4-FFF2-40B4-BE49-F238E27FC236}">
                <a16:creationId xmlns:a16="http://schemas.microsoft.com/office/drawing/2014/main" id="{2FC01FA6-B92C-6E36-08B8-05E260769B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082" y="1424226"/>
            <a:ext cx="4876800" cy="3657600"/>
          </a:xfrm>
          <a:prstGeom prst="rect">
            <a:avLst/>
          </a:prstGeom>
        </p:spPr>
      </p:pic>
    </p:spTree>
    <p:extLst>
      <p:ext uri="{BB962C8B-B14F-4D97-AF65-F5344CB8AC3E}">
        <p14:creationId xmlns:p14="http://schemas.microsoft.com/office/powerpoint/2010/main" val="565843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 26">
            <a:extLst>
              <a:ext uri="{FF2B5EF4-FFF2-40B4-BE49-F238E27FC236}">
                <a16:creationId xmlns:a16="http://schemas.microsoft.com/office/drawing/2014/main" id="{B6FC7718-A254-811C-FC10-6FA661AAC6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204080">
            <a:off x="4957157" y="-213700"/>
            <a:ext cx="7128466" cy="7128466"/>
          </a:xfrm>
          <a:prstGeom prst="rect">
            <a:avLst/>
          </a:prstGeom>
        </p:spPr>
      </p:pic>
      <p:sp>
        <p:nvSpPr>
          <p:cNvPr id="22" name="Rectangle 21">
            <a:extLst>
              <a:ext uri="{FF2B5EF4-FFF2-40B4-BE49-F238E27FC236}">
                <a16:creationId xmlns:a16="http://schemas.microsoft.com/office/drawing/2014/main" id="{9B012D1F-2829-FFC7-510F-25A7709EEAAE}"/>
              </a:ext>
            </a:extLst>
          </p:cNvPr>
          <p:cNvSpPr/>
          <p:nvPr/>
        </p:nvSpPr>
        <p:spPr>
          <a:xfrm>
            <a:off x="0" y="-6446"/>
            <a:ext cx="12192000" cy="6858000"/>
          </a:xfrm>
          <a:prstGeom prst="rect">
            <a:avLst/>
          </a:prstGeom>
          <a:solidFill>
            <a:srgbClr val="FFFFFF">
              <a:alpha val="94902"/>
            </a:srgb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13D88213-9275-4F74-33BD-C78A7400767B}"/>
              </a:ext>
            </a:extLst>
          </p:cNvPr>
          <p:cNvPicPr>
            <a:picLocks noChangeAspect="1"/>
          </p:cNvPicPr>
          <p:nvPr/>
        </p:nvPicPr>
        <p:blipFill rotWithShape="1">
          <a:blip r:embed="rId3">
            <a:extLst>
              <a:ext uri="{28A0092B-C50C-407E-A947-70E740481C1C}">
                <a14:useLocalDpi xmlns:a14="http://schemas.microsoft.com/office/drawing/2010/main" val="0"/>
              </a:ext>
            </a:extLst>
          </a:blip>
          <a:srcRect r="6507"/>
          <a:stretch/>
        </p:blipFill>
        <p:spPr>
          <a:xfrm>
            <a:off x="1372432" y="3428711"/>
            <a:ext cx="10819568" cy="2893149"/>
          </a:xfrm>
          <a:prstGeom prst="rect">
            <a:avLst/>
          </a:prstGeom>
        </p:spPr>
      </p:pic>
      <p:sp>
        <p:nvSpPr>
          <p:cNvPr id="50" name="Organigramme : Connecteur page suivante 49">
            <a:extLst>
              <a:ext uri="{FF2B5EF4-FFF2-40B4-BE49-F238E27FC236}">
                <a16:creationId xmlns:a16="http://schemas.microsoft.com/office/drawing/2014/main" id="{C357D60C-E760-50FC-AA40-F682144DF573}"/>
              </a:ext>
            </a:extLst>
          </p:cNvPr>
          <p:cNvSpPr/>
          <p:nvPr/>
        </p:nvSpPr>
        <p:spPr>
          <a:xfrm rot="16200000">
            <a:off x="-2538783" y="2538782"/>
            <a:ext cx="6851554" cy="1773990"/>
          </a:xfrm>
          <a:prstGeom prst="flowChartOffpageConnector">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a:extLst>
              <a:ext uri="{FF2B5EF4-FFF2-40B4-BE49-F238E27FC236}">
                <a16:creationId xmlns:a16="http://schemas.microsoft.com/office/drawing/2014/main" id="{52785789-E2EA-2723-9D5A-E1E167E3AA5C}"/>
              </a:ext>
            </a:extLst>
          </p:cNvPr>
          <p:cNvSpPr/>
          <p:nvPr/>
        </p:nvSpPr>
        <p:spPr>
          <a:xfrm>
            <a:off x="2050391" y="1014023"/>
            <a:ext cx="6368962" cy="1880319"/>
          </a:xfrm>
          <a:prstGeom prst="rect">
            <a:avLst/>
          </a:prstGeom>
          <a:ln>
            <a:solidFill>
              <a:srgbClr val="FFCC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5A137180-5641-267F-80A2-841602BCCD45}"/>
              </a:ext>
            </a:extLst>
          </p:cNvPr>
          <p:cNvPicPr>
            <a:picLocks noChangeAspect="1"/>
          </p:cNvPicPr>
          <p:nvPr/>
        </p:nvPicPr>
        <p:blipFill rotWithShape="1">
          <a:blip r:embed="rId4">
            <a:extLst>
              <a:ext uri="{28A0092B-C50C-407E-A947-70E740481C1C}">
                <a14:useLocalDpi xmlns:a14="http://schemas.microsoft.com/office/drawing/2010/main" val="0"/>
              </a:ext>
            </a:extLst>
          </a:blip>
          <a:srcRect t="44652" b="48584"/>
          <a:stretch/>
        </p:blipFill>
        <p:spPr>
          <a:xfrm>
            <a:off x="0" y="6314104"/>
            <a:ext cx="12192000" cy="549871"/>
          </a:xfrm>
          <a:prstGeom prst="rect">
            <a:avLst/>
          </a:prstGeom>
        </p:spPr>
      </p:pic>
      <p:pic>
        <p:nvPicPr>
          <p:cNvPr id="15" name="Image 14">
            <a:extLst>
              <a:ext uri="{FF2B5EF4-FFF2-40B4-BE49-F238E27FC236}">
                <a16:creationId xmlns:a16="http://schemas.microsoft.com/office/drawing/2014/main" id="{62A7E63B-62FB-CB57-D98C-6FF846B6CA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2605" y="129084"/>
            <a:ext cx="2456077" cy="614019"/>
          </a:xfrm>
          <a:prstGeom prst="rect">
            <a:avLst/>
          </a:prstGeom>
        </p:spPr>
      </p:pic>
      <p:sp>
        <p:nvSpPr>
          <p:cNvPr id="24" name="ZoneTexte 23">
            <a:extLst>
              <a:ext uri="{FF2B5EF4-FFF2-40B4-BE49-F238E27FC236}">
                <a16:creationId xmlns:a16="http://schemas.microsoft.com/office/drawing/2014/main" id="{AE8FBBAE-F7E7-4891-CBAE-2676972979AB}"/>
              </a:ext>
            </a:extLst>
          </p:cNvPr>
          <p:cNvSpPr txBox="1"/>
          <p:nvPr/>
        </p:nvSpPr>
        <p:spPr>
          <a:xfrm>
            <a:off x="2395513" y="1451078"/>
            <a:ext cx="3880895" cy="1031051"/>
          </a:xfrm>
          <a:prstGeom prst="rect">
            <a:avLst/>
          </a:prstGeom>
          <a:noFill/>
        </p:spPr>
        <p:txBody>
          <a:bodyPr wrap="square" rtlCol="0">
            <a:spAutoFit/>
          </a:bodyPr>
          <a:lstStyle/>
          <a:p>
            <a:r>
              <a:rPr lang="fr-FR" sz="1600" dirty="0">
                <a:solidFill>
                  <a:schemeClr val="bg1"/>
                </a:solidFill>
                <a:latin typeface="Arial Black" panose="020B0A04020102020204" pitchFamily="34" charset="0"/>
              </a:rPr>
              <a:t>À propos de nous</a:t>
            </a:r>
          </a:p>
          <a:p>
            <a:pPr algn="l"/>
            <a:r>
              <a:rPr lang="fr-FR" sz="900" b="0" i="0" dirty="0">
                <a:solidFill>
                  <a:srgbClr val="FFFFFF"/>
                </a:solidFill>
                <a:effectLst/>
                <a:latin typeface="Arial Narrow" panose="020B0606020202030204" pitchFamily="34" charset="0"/>
              </a:rPr>
              <a:t>Nous sommes une équipe de passionnés d'animations dont le but est de concevoir, produire, créer et animer des prestations professionnelles. Un bureau R&amp;D, un atelier de fabrication, une équipe incontournable à votre service. </a:t>
            </a:r>
          </a:p>
          <a:p>
            <a:pPr algn="l"/>
            <a:r>
              <a:rPr lang="fr-FR" sz="900" b="0" i="0" dirty="0">
                <a:solidFill>
                  <a:srgbClr val="FFFFFF"/>
                </a:solidFill>
                <a:effectLst/>
                <a:latin typeface="Arial Narrow" panose="020B0606020202030204" pitchFamily="34" charset="0"/>
              </a:rPr>
              <a:t>Fort de 20 ans d'expérience, nous travaillons pour les entreprises soucieuses de fournir des activités de qualité à leurs collaborateurs.</a:t>
            </a:r>
          </a:p>
        </p:txBody>
      </p:sp>
      <p:sp>
        <p:nvSpPr>
          <p:cNvPr id="3" name="ZoneTexte 2">
            <a:extLst>
              <a:ext uri="{FF2B5EF4-FFF2-40B4-BE49-F238E27FC236}">
                <a16:creationId xmlns:a16="http://schemas.microsoft.com/office/drawing/2014/main" id="{3F99DBD2-9BC6-1E11-37D8-CD14F78DCF72}"/>
              </a:ext>
            </a:extLst>
          </p:cNvPr>
          <p:cNvSpPr txBox="1"/>
          <p:nvPr/>
        </p:nvSpPr>
        <p:spPr>
          <a:xfrm>
            <a:off x="8670415" y="1974883"/>
            <a:ext cx="3007848" cy="769441"/>
          </a:xfrm>
          <a:prstGeom prst="rect">
            <a:avLst/>
          </a:prstGeom>
          <a:noFill/>
        </p:spPr>
        <p:txBody>
          <a:bodyPr wrap="square" rtlCol="0">
            <a:spAutoFit/>
          </a:bodyPr>
          <a:lstStyle/>
          <a:p>
            <a:r>
              <a:rPr lang="fr-FR" sz="1400" dirty="0">
                <a:latin typeface="Arial Black" panose="020B0A04020102020204" pitchFamily="34" charset="0"/>
              </a:rPr>
              <a:t>Nous contacter :</a:t>
            </a:r>
            <a:endParaRPr lang="fr-FR" dirty="0">
              <a:latin typeface="Arial Black" panose="020B0A04020102020204" pitchFamily="34" charset="0"/>
            </a:endParaRPr>
          </a:p>
          <a:p>
            <a:r>
              <a:rPr lang="fr-FR" sz="1000" dirty="0">
                <a:latin typeface="Arial Narrow" panose="020B0606020202030204" pitchFamily="34" charset="0"/>
                <a:hlinkClick r:id="rId6">
                  <a:extLst>
                    <a:ext uri="{A12FA001-AC4F-418D-AE19-62706E023703}">
                      <ahyp:hlinkClr xmlns:ahyp="http://schemas.microsoft.com/office/drawing/2018/hyperlinkcolor" val="tx"/>
                    </a:ext>
                  </a:extLst>
                </a:hlinkClick>
              </a:rPr>
              <a:t>www.up-animations.fr</a:t>
            </a:r>
            <a:endParaRPr lang="fr-FR" sz="1000" b="0" i="0" dirty="0">
              <a:effectLst/>
              <a:latin typeface="Arial Narrow" panose="020B0606020202030204" pitchFamily="34" charset="0"/>
              <a:hlinkClick r:id="rId6">
                <a:extLst>
                  <a:ext uri="{A12FA001-AC4F-418D-AE19-62706E023703}">
                    <ahyp:hlinkClr xmlns:ahyp="http://schemas.microsoft.com/office/drawing/2018/hyperlinkcolor" val="tx"/>
                  </a:ext>
                </a:extLst>
              </a:hlinkClick>
            </a:endParaRPr>
          </a:p>
          <a:p>
            <a:r>
              <a:rPr lang="fr-FR" sz="1000" b="0" i="0" dirty="0">
                <a:effectLst/>
                <a:latin typeface="Arial Narrow" panose="020B0606020202030204" pitchFamily="34" charset="0"/>
                <a:hlinkClick r:id="rId6">
                  <a:extLst>
                    <a:ext uri="{A12FA001-AC4F-418D-AE19-62706E023703}">
                      <ahyp:hlinkClr xmlns:ahyp="http://schemas.microsoft.com/office/drawing/2018/hyperlinkcolor" val="tx"/>
                    </a:ext>
                  </a:extLst>
                </a:hlinkClick>
              </a:rPr>
              <a:t>contact@up-animations.fr</a:t>
            </a:r>
            <a:endParaRPr lang="fr-FR" sz="1000" b="0" i="0" dirty="0">
              <a:effectLst/>
              <a:latin typeface="Arial Narrow" panose="020B0606020202030204" pitchFamily="34" charset="0"/>
            </a:endParaRPr>
          </a:p>
          <a:p>
            <a:r>
              <a:rPr lang="fr-FR" sz="1000" dirty="0">
                <a:latin typeface="Arial Narrow" panose="020B0606020202030204" pitchFamily="34" charset="0"/>
                <a:cs typeface="Arial" panose="020B0604020202020204" pitchFamily="34" charset="0"/>
              </a:rPr>
              <a:t>09.67.07.15.60 / 06.59.06.09.03</a:t>
            </a:r>
          </a:p>
        </p:txBody>
      </p:sp>
      <p:sp>
        <p:nvSpPr>
          <p:cNvPr id="19" name="ZoneTexte 18">
            <a:extLst>
              <a:ext uri="{FF2B5EF4-FFF2-40B4-BE49-F238E27FC236}">
                <a16:creationId xmlns:a16="http://schemas.microsoft.com/office/drawing/2014/main" id="{FA820595-72BD-4A52-3385-8A5C7A0CB0AA}"/>
              </a:ext>
            </a:extLst>
          </p:cNvPr>
          <p:cNvSpPr txBox="1"/>
          <p:nvPr/>
        </p:nvSpPr>
        <p:spPr>
          <a:xfrm>
            <a:off x="2050391" y="329636"/>
            <a:ext cx="7415107" cy="369332"/>
          </a:xfrm>
          <a:prstGeom prst="rect">
            <a:avLst/>
          </a:prstGeom>
          <a:noFill/>
        </p:spPr>
        <p:txBody>
          <a:bodyPr wrap="square" rtlCol="0">
            <a:spAutoFit/>
          </a:bodyPr>
          <a:lstStyle/>
          <a:p>
            <a:r>
              <a:rPr lang="fr-FR" dirty="0">
                <a:solidFill>
                  <a:srgbClr val="FFCC00"/>
                </a:solidFill>
                <a:latin typeface="Arial Black" panose="020B0A04020102020204" pitchFamily="34" charset="0"/>
              </a:rPr>
              <a:t>Quand est ce que vous rassemblez vos équipes ?</a:t>
            </a:r>
          </a:p>
        </p:txBody>
      </p:sp>
      <p:pic>
        <p:nvPicPr>
          <p:cNvPr id="52" name="Image 51">
            <a:extLst>
              <a:ext uri="{FF2B5EF4-FFF2-40B4-BE49-F238E27FC236}">
                <a16:creationId xmlns:a16="http://schemas.microsoft.com/office/drawing/2014/main" id="{D61270DC-3512-2047-F1E4-9442EDA870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292058" y="2448583"/>
            <a:ext cx="2893149" cy="1929191"/>
          </a:xfrm>
          <a:prstGeom prst="rect">
            <a:avLst/>
          </a:prstGeom>
        </p:spPr>
      </p:pic>
      <p:sp>
        <p:nvSpPr>
          <p:cNvPr id="2" name="Espace réservé du numéro de diapositive 1">
            <a:extLst>
              <a:ext uri="{FF2B5EF4-FFF2-40B4-BE49-F238E27FC236}">
                <a16:creationId xmlns:a16="http://schemas.microsoft.com/office/drawing/2014/main" id="{E51F8297-72BF-CC42-48D0-46D7563998F7}"/>
              </a:ext>
            </a:extLst>
          </p:cNvPr>
          <p:cNvSpPr>
            <a:spLocks noGrp="1"/>
          </p:cNvSpPr>
          <p:nvPr>
            <p:ph type="sldNum" sz="quarter" idx="12"/>
          </p:nvPr>
        </p:nvSpPr>
        <p:spPr/>
        <p:txBody>
          <a:bodyPr/>
          <a:lstStyle/>
          <a:p>
            <a:fld id="{D1EF6AC7-1DA7-45C6-9838-D7A25B92C10C}" type="slidenum">
              <a:rPr lang="fr-FR" smtClean="0"/>
              <a:t>31</a:t>
            </a:fld>
            <a:endParaRPr lang="fr-FR"/>
          </a:p>
        </p:txBody>
      </p:sp>
      <p:sp>
        <p:nvSpPr>
          <p:cNvPr id="5" name="ZoneTexte 4">
            <a:extLst>
              <a:ext uri="{FF2B5EF4-FFF2-40B4-BE49-F238E27FC236}">
                <a16:creationId xmlns:a16="http://schemas.microsoft.com/office/drawing/2014/main" id="{56DAC749-A982-24D9-1A58-D99390D57967}"/>
              </a:ext>
            </a:extLst>
          </p:cNvPr>
          <p:cNvSpPr txBox="1"/>
          <p:nvPr/>
        </p:nvSpPr>
        <p:spPr>
          <a:xfrm>
            <a:off x="7291294" y="6431190"/>
            <a:ext cx="3675600" cy="215444"/>
          </a:xfrm>
          <a:prstGeom prst="rect">
            <a:avLst/>
          </a:prstGeom>
          <a:noFill/>
        </p:spPr>
        <p:txBody>
          <a:bodyPr wrap="square" rtlCol="0">
            <a:spAutoFit/>
          </a:bodyPr>
          <a:lstStyle/>
          <a:p>
            <a:r>
              <a:rPr lang="fr-FR" sz="800" dirty="0">
                <a:solidFill>
                  <a:schemeClr val="bg1"/>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www.mission-agents-secrets.com</a:t>
            </a:r>
            <a:r>
              <a:rPr lang="fr-FR" sz="800" dirty="0">
                <a:solidFill>
                  <a:schemeClr val="bg1"/>
                </a:solidFill>
                <a:latin typeface="Arial" panose="020B0604020202020204" pitchFamily="34" charset="0"/>
                <a:cs typeface="Arial" panose="020B0604020202020204" pitchFamily="34" charset="0"/>
              </a:rPr>
              <a:t> Présentation client – version moyenne 1.0</a:t>
            </a:r>
          </a:p>
        </p:txBody>
      </p:sp>
      <p:pic>
        <p:nvPicPr>
          <p:cNvPr id="9" name="Image 8">
            <a:extLst>
              <a:ext uri="{FF2B5EF4-FFF2-40B4-BE49-F238E27FC236}">
                <a16:creationId xmlns:a16="http://schemas.microsoft.com/office/drawing/2014/main" id="{8243DEA1-FBA1-6645-6380-4DE33286A8D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28484" y="930423"/>
            <a:ext cx="1129572" cy="1129572"/>
          </a:xfrm>
          <a:prstGeom prst="rect">
            <a:avLst/>
          </a:prstGeom>
        </p:spPr>
      </p:pic>
    </p:spTree>
    <p:extLst>
      <p:ext uri="{BB962C8B-B14F-4D97-AF65-F5344CB8AC3E}">
        <p14:creationId xmlns:p14="http://schemas.microsoft.com/office/powerpoint/2010/main" val="18514769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97635E84-42A7-37D8-D625-9C91A814FACE}"/>
              </a:ext>
            </a:extLst>
          </p:cNvPr>
          <p:cNvPicPr>
            <a:picLocks noChangeAspect="1"/>
          </p:cNvPicPr>
          <p:nvPr/>
        </p:nvPicPr>
        <p:blipFill rotWithShape="1">
          <a:blip r:embed="rId2">
            <a:extLst>
              <a:ext uri="{28A0092B-C50C-407E-A947-70E740481C1C}">
                <a14:useLocalDpi xmlns:a14="http://schemas.microsoft.com/office/drawing/2010/main" val="0"/>
              </a:ext>
            </a:extLst>
          </a:blip>
          <a:srcRect t="-1" b="15799"/>
          <a:stretch/>
        </p:blipFill>
        <p:spPr>
          <a:xfrm>
            <a:off x="0" y="6445"/>
            <a:ext cx="12192000" cy="6845109"/>
          </a:xfrm>
          <a:prstGeom prst="rect">
            <a:avLst/>
          </a:prstGeom>
        </p:spPr>
      </p:pic>
      <p:pic>
        <p:nvPicPr>
          <p:cNvPr id="15" name="Image 14">
            <a:extLst>
              <a:ext uri="{FF2B5EF4-FFF2-40B4-BE49-F238E27FC236}">
                <a16:creationId xmlns:a16="http://schemas.microsoft.com/office/drawing/2014/main" id="{62A7E63B-62FB-CB57-D98C-6FF846B6CA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7961" y="3121989"/>
            <a:ext cx="2456077" cy="614019"/>
          </a:xfrm>
          <a:prstGeom prst="rect">
            <a:avLst/>
          </a:prstGeom>
        </p:spPr>
      </p:pic>
      <p:sp>
        <p:nvSpPr>
          <p:cNvPr id="24" name="ZoneTexte 23">
            <a:extLst>
              <a:ext uri="{FF2B5EF4-FFF2-40B4-BE49-F238E27FC236}">
                <a16:creationId xmlns:a16="http://schemas.microsoft.com/office/drawing/2014/main" id="{AE8FBBAE-F7E7-4891-CBAE-2676972979AB}"/>
              </a:ext>
            </a:extLst>
          </p:cNvPr>
          <p:cNvSpPr txBox="1"/>
          <p:nvPr/>
        </p:nvSpPr>
        <p:spPr>
          <a:xfrm>
            <a:off x="0" y="3736008"/>
            <a:ext cx="12192000" cy="253916"/>
          </a:xfrm>
          <a:prstGeom prst="rect">
            <a:avLst/>
          </a:prstGeom>
          <a:noFill/>
        </p:spPr>
        <p:txBody>
          <a:bodyPr wrap="square" rtlCol="0">
            <a:spAutoFit/>
          </a:bodyPr>
          <a:lstStyle/>
          <a:p>
            <a:pPr algn="ctr"/>
            <a:r>
              <a:rPr lang="fr-FR" sz="1050" dirty="0">
                <a:solidFill>
                  <a:srgbClr val="FFCC00"/>
                </a:solidFill>
                <a:latin typeface="Arial Narrow" panose="020B0606020202030204" pitchFamily="34" charset="0"/>
                <a:cs typeface="Arial" panose="020B0604020202020204" pitchFamily="34" charset="0"/>
              </a:rPr>
              <a:t>contact@up-animations.fr</a:t>
            </a:r>
          </a:p>
        </p:txBody>
      </p:sp>
      <p:pic>
        <p:nvPicPr>
          <p:cNvPr id="3" name="Image 2">
            <a:extLst>
              <a:ext uri="{FF2B5EF4-FFF2-40B4-BE49-F238E27FC236}">
                <a16:creationId xmlns:a16="http://schemas.microsoft.com/office/drawing/2014/main" id="{649BCE8B-D617-F897-0B1D-60E980F016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9064" y="3862966"/>
            <a:ext cx="833869" cy="833869"/>
          </a:xfrm>
          <a:prstGeom prst="rect">
            <a:avLst/>
          </a:prstGeom>
          <a:effectLst>
            <a:glow rad="25400">
              <a:srgbClr val="FFCC00">
                <a:alpha val="40000"/>
              </a:srgbClr>
            </a:glow>
          </a:effectLst>
        </p:spPr>
      </p:pic>
    </p:spTree>
    <p:extLst>
      <p:ext uri="{BB962C8B-B14F-4D97-AF65-F5344CB8AC3E}">
        <p14:creationId xmlns:p14="http://schemas.microsoft.com/office/powerpoint/2010/main" val="33422899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F3797CD-DA6D-1A93-EB73-9177B3C6C9F3}"/>
              </a:ext>
            </a:extLst>
          </p:cNvPr>
          <p:cNvSpPr/>
          <p:nvPr/>
        </p:nvSpPr>
        <p:spPr>
          <a:xfrm>
            <a:off x="9556376" y="-1"/>
            <a:ext cx="2635623" cy="685800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ysClr val="windowText" lastClr="000000"/>
              </a:solidFill>
            </a:endParaRPr>
          </a:p>
        </p:txBody>
      </p:sp>
      <p:sp>
        <p:nvSpPr>
          <p:cNvPr id="50" name="Organigramme : Connecteur page suivante 49">
            <a:extLst>
              <a:ext uri="{FF2B5EF4-FFF2-40B4-BE49-F238E27FC236}">
                <a16:creationId xmlns:a16="http://schemas.microsoft.com/office/drawing/2014/main" id="{C357D60C-E760-50FC-AA40-F682144DF573}"/>
              </a:ext>
            </a:extLst>
          </p:cNvPr>
          <p:cNvSpPr/>
          <p:nvPr/>
        </p:nvSpPr>
        <p:spPr>
          <a:xfrm rot="16200000">
            <a:off x="2938947" y="-2938948"/>
            <a:ext cx="6314104" cy="12192000"/>
          </a:xfrm>
          <a:prstGeom prst="flowChartOffpageConnector">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5A137180-5641-267F-80A2-841602BCCD45}"/>
              </a:ext>
            </a:extLst>
          </p:cNvPr>
          <p:cNvPicPr>
            <a:picLocks noChangeAspect="1"/>
          </p:cNvPicPr>
          <p:nvPr/>
        </p:nvPicPr>
        <p:blipFill rotWithShape="1">
          <a:blip r:embed="rId2">
            <a:extLst>
              <a:ext uri="{28A0092B-C50C-407E-A947-70E740481C1C}">
                <a14:useLocalDpi xmlns:a14="http://schemas.microsoft.com/office/drawing/2010/main" val="0"/>
              </a:ext>
            </a:extLst>
          </a:blip>
          <a:srcRect t="44652" b="48584"/>
          <a:stretch/>
        </p:blipFill>
        <p:spPr>
          <a:xfrm>
            <a:off x="0" y="6314104"/>
            <a:ext cx="12192000" cy="549871"/>
          </a:xfrm>
          <a:prstGeom prst="rect">
            <a:avLst/>
          </a:prstGeom>
        </p:spPr>
      </p:pic>
      <p:pic>
        <p:nvPicPr>
          <p:cNvPr id="15" name="Image 14">
            <a:extLst>
              <a:ext uri="{FF2B5EF4-FFF2-40B4-BE49-F238E27FC236}">
                <a16:creationId xmlns:a16="http://schemas.microsoft.com/office/drawing/2014/main" id="{62A7E63B-62FB-CB57-D98C-6FF846B6CA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73553" y="136525"/>
            <a:ext cx="1834776" cy="458694"/>
          </a:xfrm>
          <a:prstGeom prst="rect">
            <a:avLst/>
          </a:prstGeom>
        </p:spPr>
      </p:pic>
      <p:sp>
        <p:nvSpPr>
          <p:cNvPr id="19" name="ZoneTexte 18">
            <a:extLst>
              <a:ext uri="{FF2B5EF4-FFF2-40B4-BE49-F238E27FC236}">
                <a16:creationId xmlns:a16="http://schemas.microsoft.com/office/drawing/2014/main" id="{FA820595-72BD-4A52-3385-8A5C7A0CB0AA}"/>
              </a:ext>
            </a:extLst>
          </p:cNvPr>
          <p:cNvSpPr txBox="1"/>
          <p:nvPr/>
        </p:nvSpPr>
        <p:spPr>
          <a:xfrm>
            <a:off x="1045882" y="1584000"/>
            <a:ext cx="9921012" cy="3139321"/>
          </a:xfrm>
          <a:prstGeom prst="rect">
            <a:avLst/>
          </a:prstGeom>
          <a:noFill/>
        </p:spPr>
        <p:txBody>
          <a:bodyPr wrap="square" rtlCol="0">
            <a:spAutoFit/>
          </a:bodyPr>
          <a:lstStyle/>
          <a:p>
            <a:r>
              <a:rPr lang="fr-FR" sz="6600" b="1" dirty="0">
                <a:solidFill>
                  <a:schemeClr val="bg1"/>
                </a:solidFill>
                <a:latin typeface="Arial Narrow" panose="020B0606020202030204" pitchFamily="34" charset="0"/>
              </a:rPr>
              <a:t>3 prestations d’animation</a:t>
            </a:r>
          </a:p>
          <a:p>
            <a:r>
              <a:rPr lang="fr-FR" sz="6600" i="1" dirty="0">
                <a:latin typeface="Arial Narrow" panose="020B0606020202030204" pitchFamily="34" charset="0"/>
              </a:rPr>
              <a:t>Faîtes votre choix</a:t>
            </a:r>
          </a:p>
          <a:p>
            <a:r>
              <a:rPr lang="fr-FR" sz="6600" b="1" dirty="0">
                <a:latin typeface="Arial Narrow" panose="020B0606020202030204" pitchFamily="34" charset="0"/>
              </a:rPr>
              <a:t>1, ou 2 ou le PACK COMPLET</a:t>
            </a:r>
          </a:p>
        </p:txBody>
      </p:sp>
      <p:sp>
        <p:nvSpPr>
          <p:cNvPr id="2" name="Espace réservé du numéro de diapositive 1">
            <a:extLst>
              <a:ext uri="{FF2B5EF4-FFF2-40B4-BE49-F238E27FC236}">
                <a16:creationId xmlns:a16="http://schemas.microsoft.com/office/drawing/2014/main" id="{E51F8297-72BF-CC42-48D0-46D7563998F7}"/>
              </a:ext>
            </a:extLst>
          </p:cNvPr>
          <p:cNvSpPr>
            <a:spLocks noGrp="1"/>
          </p:cNvSpPr>
          <p:nvPr>
            <p:ph type="sldNum" sz="quarter" idx="12"/>
          </p:nvPr>
        </p:nvSpPr>
        <p:spPr/>
        <p:txBody>
          <a:bodyPr/>
          <a:lstStyle/>
          <a:p>
            <a:fld id="{D1EF6AC7-1DA7-45C6-9838-D7A25B92C10C}" type="slidenum">
              <a:rPr lang="fr-FR" smtClean="0"/>
              <a:t>4</a:t>
            </a:fld>
            <a:endParaRPr lang="fr-FR"/>
          </a:p>
        </p:txBody>
      </p:sp>
      <p:sp>
        <p:nvSpPr>
          <p:cNvPr id="5" name="ZoneTexte 4">
            <a:extLst>
              <a:ext uri="{FF2B5EF4-FFF2-40B4-BE49-F238E27FC236}">
                <a16:creationId xmlns:a16="http://schemas.microsoft.com/office/drawing/2014/main" id="{56DAC749-A982-24D9-1A58-D99390D57967}"/>
              </a:ext>
            </a:extLst>
          </p:cNvPr>
          <p:cNvSpPr txBox="1"/>
          <p:nvPr/>
        </p:nvSpPr>
        <p:spPr>
          <a:xfrm>
            <a:off x="7291294" y="6431190"/>
            <a:ext cx="3675600" cy="215444"/>
          </a:xfrm>
          <a:prstGeom prst="rect">
            <a:avLst/>
          </a:prstGeom>
          <a:noFill/>
        </p:spPr>
        <p:txBody>
          <a:bodyPr wrap="square" rtlCol="0">
            <a:spAutoFit/>
          </a:bodyPr>
          <a:lstStyle/>
          <a:p>
            <a:r>
              <a:rPr lang="fr-FR" sz="800" dirty="0">
                <a:solidFill>
                  <a:schemeClr val="bg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www.mission-agents-secrets.com</a:t>
            </a:r>
            <a:r>
              <a:rPr lang="fr-FR" sz="800" dirty="0">
                <a:solidFill>
                  <a:schemeClr val="bg1"/>
                </a:solidFill>
                <a:latin typeface="Arial" panose="020B0604020202020204" pitchFamily="34" charset="0"/>
                <a:cs typeface="Arial" panose="020B0604020202020204" pitchFamily="34" charset="0"/>
              </a:rPr>
              <a:t> Présentation client – version moyenne 1.0</a:t>
            </a:r>
          </a:p>
        </p:txBody>
      </p:sp>
    </p:spTree>
    <p:extLst>
      <p:ext uri="{BB962C8B-B14F-4D97-AF65-F5344CB8AC3E}">
        <p14:creationId xmlns:p14="http://schemas.microsoft.com/office/powerpoint/2010/main" val="30323621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 26">
            <a:extLst>
              <a:ext uri="{FF2B5EF4-FFF2-40B4-BE49-F238E27FC236}">
                <a16:creationId xmlns:a16="http://schemas.microsoft.com/office/drawing/2014/main" id="{B6FC7718-A254-811C-FC10-6FA661AAC6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204080">
            <a:off x="4957157" y="-213700"/>
            <a:ext cx="7128466" cy="7128466"/>
          </a:xfrm>
          <a:prstGeom prst="rect">
            <a:avLst/>
          </a:prstGeom>
        </p:spPr>
      </p:pic>
      <p:sp>
        <p:nvSpPr>
          <p:cNvPr id="22" name="Rectangle 21">
            <a:extLst>
              <a:ext uri="{FF2B5EF4-FFF2-40B4-BE49-F238E27FC236}">
                <a16:creationId xmlns:a16="http://schemas.microsoft.com/office/drawing/2014/main" id="{9B012D1F-2829-FFC7-510F-25A7709EEAAE}"/>
              </a:ext>
            </a:extLst>
          </p:cNvPr>
          <p:cNvSpPr/>
          <p:nvPr/>
        </p:nvSpPr>
        <p:spPr>
          <a:xfrm>
            <a:off x="0" y="-6446"/>
            <a:ext cx="12192000" cy="6858000"/>
          </a:xfrm>
          <a:prstGeom prst="rect">
            <a:avLst/>
          </a:prstGeom>
          <a:solidFill>
            <a:srgbClr val="FFFFFF">
              <a:alpha val="94902"/>
            </a:srgb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p>
        </p:txBody>
      </p:sp>
      <p:sp>
        <p:nvSpPr>
          <p:cNvPr id="50" name="Organigramme : Connecteur page suivante 49">
            <a:extLst>
              <a:ext uri="{FF2B5EF4-FFF2-40B4-BE49-F238E27FC236}">
                <a16:creationId xmlns:a16="http://schemas.microsoft.com/office/drawing/2014/main" id="{C357D60C-E760-50FC-AA40-F682144DF573}"/>
              </a:ext>
            </a:extLst>
          </p:cNvPr>
          <p:cNvSpPr/>
          <p:nvPr/>
        </p:nvSpPr>
        <p:spPr>
          <a:xfrm rot="16200000">
            <a:off x="-2538783" y="2538782"/>
            <a:ext cx="6851554" cy="1773990"/>
          </a:xfrm>
          <a:prstGeom prst="flowChartOffpageConnector">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a:extLst>
              <a:ext uri="{FF2B5EF4-FFF2-40B4-BE49-F238E27FC236}">
                <a16:creationId xmlns:a16="http://schemas.microsoft.com/office/drawing/2014/main" id="{52785789-E2EA-2723-9D5A-E1E167E3AA5C}"/>
              </a:ext>
            </a:extLst>
          </p:cNvPr>
          <p:cNvSpPr/>
          <p:nvPr/>
        </p:nvSpPr>
        <p:spPr>
          <a:xfrm>
            <a:off x="2784326" y="1052204"/>
            <a:ext cx="6368962" cy="2306826"/>
          </a:xfrm>
          <a:prstGeom prst="rect">
            <a:avLst/>
          </a:prstGeom>
          <a:ln>
            <a:solidFill>
              <a:srgbClr val="FFCC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5A137180-5641-267F-80A2-841602BCCD45}"/>
              </a:ext>
            </a:extLst>
          </p:cNvPr>
          <p:cNvPicPr>
            <a:picLocks noChangeAspect="1"/>
          </p:cNvPicPr>
          <p:nvPr/>
        </p:nvPicPr>
        <p:blipFill rotWithShape="1">
          <a:blip r:embed="rId3">
            <a:extLst>
              <a:ext uri="{28A0092B-C50C-407E-A947-70E740481C1C}">
                <a14:useLocalDpi xmlns:a14="http://schemas.microsoft.com/office/drawing/2010/main" val="0"/>
              </a:ext>
            </a:extLst>
          </a:blip>
          <a:srcRect t="44652" b="48584"/>
          <a:stretch/>
        </p:blipFill>
        <p:spPr>
          <a:xfrm>
            <a:off x="0" y="6314104"/>
            <a:ext cx="12192000" cy="549871"/>
          </a:xfrm>
          <a:prstGeom prst="rect">
            <a:avLst/>
          </a:prstGeom>
        </p:spPr>
      </p:pic>
      <p:pic>
        <p:nvPicPr>
          <p:cNvPr id="15" name="Image 14">
            <a:extLst>
              <a:ext uri="{FF2B5EF4-FFF2-40B4-BE49-F238E27FC236}">
                <a16:creationId xmlns:a16="http://schemas.microsoft.com/office/drawing/2014/main" id="{62A7E63B-62FB-CB57-D98C-6FF846B6CA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2605" y="129084"/>
            <a:ext cx="2456077" cy="614019"/>
          </a:xfrm>
          <a:prstGeom prst="rect">
            <a:avLst/>
          </a:prstGeom>
        </p:spPr>
      </p:pic>
      <p:sp>
        <p:nvSpPr>
          <p:cNvPr id="24" name="ZoneTexte 23">
            <a:extLst>
              <a:ext uri="{FF2B5EF4-FFF2-40B4-BE49-F238E27FC236}">
                <a16:creationId xmlns:a16="http://schemas.microsoft.com/office/drawing/2014/main" id="{AE8FBBAE-F7E7-4891-CBAE-2676972979AB}"/>
              </a:ext>
            </a:extLst>
          </p:cNvPr>
          <p:cNvSpPr txBox="1"/>
          <p:nvPr/>
        </p:nvSpPr>
        <p:spPr>
          <a:xfrm>
            <a:off x="2784326" y="2654081"/>
            <a:ext cx="3880895" cy="615553"/>
          </a:xfrm>
          <a:prstGeom prst="rect">
            <a:avLst/>
          </a:prstGeom>
          <a:noFill/>
        </p:spPr>
        <p:txBody>
          <a:bodyPr wrap="square" rtlCol="0">
            <a:spAutoFit/>
          </a:bodyPr>
          <a:lstStyle/>
          <a:p>
            <a:r>
              <a:rPr lang="fr-FR" sz="1600" dirty="0">
                <a:solidFill>
                  <a:schemeClr val="bg1"/>
                </a:solidFill>
                <a:latin typeface="Arial Black" panose="020B0A04020102020204" pitchFamily="34" charset="0"/>
              </a:rPr>
              <a:t>Déroulé en 3 étapes !</a:t>
            </a:r>
          </a:p>
          <a:p>
            <a:r>
              <a:rPr lang="fr-FR" sz="900" dirty="0">
                <a:solidFill>
                  <a:schemeClr val="bg1"/>
                </a:solidFill>
                <a:latin typeface="Arial Narrow" panose="020B0606020202030204" pitchFamily="34" charset="0"/>
                <a:cs typeface="Arial" panose="020B0604020202020204" pitchFamily="34" charset="0"/>
              </a:rPr>
              <a:t>Sur 3 demi-journée adaptable, si vous choisissez la version complète.</a:t>
            </a:r>
          </a:p>
          <a:p>
            <a:r>
              <a:rPr lang="fr-FR" sz="900" dirty="0">
                <a:solidFill>
                  <a:schemeClr val="bg1"/>
                </a:solidFill>
                <a:latin typeface="Arial Narrow" panose="020B0606020202030204" pitchFamily="34" charset="0"/>
                <a:cs typeface="Arial" panose="020B0604020202020204" pitchFamily="34" charset="0"/>
              </a:rPr>
              <a:t>On peut ne fait qu’une partie de ce Teambuilding</a:t>
            </a:r>
          </a:p>
        </p:txBody>
      </p:sp>
      <p:sp>
        <p:nvSpPr>
          <p:cNvPr id="3" name="ZoneTexte 2">
            <a:extLst>
              <a:ext uri="{FF2B5EF4-FFF2-40B4-BE49-F238E27FC236}">
                <a16:creationId xmlns:a16="http://schemas.microsoft.com/office/drawing/2014/main" id="{3F99DBD2-9BC6-1E11-37D8-CD14F78DCF72}"/>
              </a:ext>
            </a:extLst>
          </p:cNvPr>
          <p:cNvSpPr txBox="1"/>
          <p:nvPr/>
        </p:nvSpPr>
        <p:spPr>
          <a:xfrm>
            <a:off x="2375010" y="4246480"/>
            <a:ext cx="3593479" cy="830997"/>
          </a:xfrm>
          <a:prstGeom prst="rect">
            <a:avLst/>
          </a:prstGeom>
          <a:noFill/>
        </p:spPr>
        <p:txBody>
          <a:bodyPr wrap="square" rtlCol="0">
            <a:spAutoFit/>
          </a:bodyPr>
          <a:lstStyle/>
          <a:p>
            <a:pPr algn="r"/>
            <a:r>
              <a:rPr lang="fr-FR" sz="1400" dirty="0">
                <a:latin typeface="Arial Black" panose="020B0A04020102020204" pitchFamily="34" charset="0"/>
              </a:rPr>
              <a:t>Votre mission, si vous l’acceptez !</a:t>
            </a:r>
          </a:p>
          <a:p>
            <a:pPr algn="r"/>
            <a:r>
              <a:rPr lang="fr-FR" dirty="0">
                <a:latin typeface="Arial Black" panose="020B0A04020102020204" pitchFamily="34" charset="0"/>
              </a:rPr>
              <a:t>Regardez cette vidéo &gt;&gt;&gt; </a:t>
            </a:r>
          </a:p>
          <a:p>
            <a:pPr algn="r"/>
            <a:r>
              <a:rPr lang="fr-FR" sz="800" b="0" i="0" dirty="0">
                <a:effectLst/>
                <a:latin typeface="Arial Narrow" panose="020B0606020202030204" pitchFamily="34" charset="0"/>
              </a:rPr>
              <a:t>Un récapitulatif en vidéo de toutes les prestations que nous vous proposons ci-dessous. particularité, vous pourrez voir que notre team building est réalisable en intérieur</a:t>
            </a:r>
            <a:endParaRPr lang="fr-FR" sz="800" dirty="0">
              <a:latin typeface="Arial Narrow" panose="020B0606020202030204" pitchFamily="34" charset="0"/>
              <a:cs typeface="Arial" panose="020B0604020202020204" pitchFamily="34" charset="0"/>
            </a:endParaRPr>
          </a:p>
        </p:txBody>
      </p:sp>
      <p:pic>
        <p:nvPicPr>
          <p:cNvPr id="6" name="Image 5">
            <a:hlinkClick r:id="rId5"/>
            <a:extLst>
              <a:ext uri="{FF2B5EF4-FFF2-40B4-BE49-F238E27FC236}">
                <a16:creationId xmlns:a16="http://schemas.microsoft.com/office/drawing/2014/main" id="{9B4489B4-2916-6636-FA0E-822D1F6EA4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3630788"/>
            <a:ext cx="3050007" cy="2106706"/>
          </a:xfrm>
          <a:prstGeom prst="rect">
            <a:avLst/>
          </a:prstGeom>
        </p:spPr>
      </p:pic>
      <p:graphicFrame>
        <p:nvGraphicFramePr>
          <p:cNvPr id="37" name="Diagramme 36">
            <a:extLst>
              <a:ext uri="{FF2B5EF4-FFF2-40B4-BE49-F238E27FC236}">
                <a16:creationId xmlns:a16="http://schemas.microsoft.com/office/drawing/2014/main" id="{DEC21663-28F1-4DC9-0693-ACE3C90BD4A0}"/>
              </a:ext>
            </a:extLst>
          </p:cNvPr>
          <p:cNvGraphicFramePr/>
          <p:nvPr/>
        </p:nvGraphicFramePr>
        <p:xfrm>
          <a:off x="2562219" y="152936"/>
          <a:ext cx="6813177" cy="425873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9" name="ZoneTexte 18">
            <a:extLst>
              <a:ext uri="{FF2B5EF4-FFF2-40B4-BE49-F238E27FC236}">
                <a16:creationId xmlns:a16="http://schemas.microsoft.com/office/drawing/2014/main" id="{FA820595-72BD-4A52-3385-8A5C7A0CB0AA}"/>
              </a:ext>
            </a:extLst>
          </p:cNvPr>
          <p:cNvSpPr txBox="1"/>
          <p:nvPr/>
        </p:nvSpPr>
        <p:spPr>
          <a:xfrm>
            <a:off x="2415796" y="326834"/>
            <a:ext cx="7106025" cy="369332"/>
          </a:xfrm>
          <a:prstGeom prst="rect">
            <a:avLst/>
          </a:prstGeom>
          <a:noFill/>
        </p:spPr>
        <p:txBody>
          <a:bodyPr wrap="square" rtlCol="0">
            <a:spAutoFit/>
          </a:bodyPr>
          <a:lstStyle/>
          <a:p>
            <a:r>
              <a:rPr lang="fr-FR" dirty="0">
                <a:solidFill>
                  <a:srgbClr val="FFCC00"/>
                </a:solidFill>
                <a:latin typeface="Arial Black" panose="020B0A04020102020204" pitchFamily="34" charset="0"/>
              </a:rPr>
              <a:t>Événement d’entreprise : MISSION AGENTS SECRETS</a:t>
            </a:r>
          </a:p>
        </p:txBody>
      </p:sp>
      <p:pic>
        <p:nvPicPr>
          <p:cNvPr id="39" name="Graphique 38" descr="Groupe avec un remplissage uni">
            <a:extLst>
              <a:ext uri="{FF2B5EF4-FFF2-40B4-BE49-F238E27FC236}">
                <a16:creationId xmlns:a16="http://schemas.microsoft.com/office/drawing/2014/main" id="{A1AC9703-586C-7105-6782-FC70F461E8A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849897" y="1052204"/>
            <a:ext cx="914400" cy="914400"/>
          </a:xfrm>
          <a:prstGeom prst="rect">
            <a:avLst/>
          </a:prstGeom>
        </p:spPr>
      </p:pic>
      <p:sp>
        <p:nvSpPr>
          <p:cNvPr id="40" name="ZoneTexte 39">
            <a:extLst>
              <a:ext uri="{FF2B5EF4-FFF2-40B4-BE49-F238E27FC236}">
                <a16:creationId xmlns:a16="http://schemas.microsoft.com/office/drawing/2014/main" id="{21BCCDBA-3D4A-4DF8-DC35-61F642518A05}"/>
              </a:ext>
            </a:extLst>
          </p:cNvPr>
          <p:cNvSpPr txBox="1"/>
          <p:nvPr/>
        </p:nvSpPr>
        <p:spPr>
          <a:xfrm>
            <a:off x="10683197" y="1730977"/>
            <a:ext cx="1247800" cy="677108"/>
          </a:xfrm>
          <a:prstGeom prst="rect">
            <a:avLst/>
          </a:prstGeom>
          <a:noFill/>
        </p:spPr>
        <p:txBody>
          <a:bodyPr wrap="square" rtlCol="0">
            <a:spAutoFit/>
          </a:bodyPr>
          <a:lstStyle/>
          <a:p>
            <a:pPr algn="ctr"/>
            <a:r>
              <a:rPr lang="fr-FR" sz="2400" b="1" dirty="0">
                <a:latin typeface="Arial Narrow" panose="020B0606020202030204" pitchFamily="34" charset="0"/>
              </a:rPr>
              <a:t>20 à 200</a:t>
            </a:r>
          </a:p>
          <a:p>
            <a:pPr algn="ctr"/>
            <a:r>
              <a:rPr lang="fr-FR" sz="1400" dirty="0">
                <a:solidFill>
                  <a:srgbClr val="FFCC00"/>
                </a:solidFill>
                <a:latin typeface="Arial Narrow" panose="020B0606020202030204" pitchFamily="34" charset="0"/>
              </a:rPr>
              <a:t>personnes</a:t>
            </a:r>
            <a:endParaRPr lang="fr-FR" dirty="0">
              <a:solidFill>
                <a:srgbClr val="FFCC00"/>
              </a:solidFill>
              <a:latin typeface="Arial Narrow" panose="020B0606020202030204" pitchFamily="34" charset="0"/>
            </a:endParaRPr>
          </a:p>
        </p:txBody>
      </p:sp>
      <p:pic>
        <p:nvPicPr>
          <p:cNvPr id="42" name="Graphique 41" descr="Argent avec un remplissage uni">
            <a:extLst>
              <a:ext uri="{FF2B5EF4-FFF2-40B4-BE49-F238E27FC236}">
                <a16:creationId xmlns:a16="http://schemas.microsoft.com/office/drawing/2014/main" id="{519E415D-DB60-0932-D19D-356FFA33CF1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849897" y="4114434"/>
            <a:ext cx="914400" cy="914400"/>
          </a:xfrm>
          <a:prstGeom prst="rect">
            <a:avLst/>
          </a:prstGeom>
        </p:spPr>
      </p:pic>
      <p:pic>
        <p:nvPicPr>
          <p:cNvPr id="44" name="Graphique 43" descr="Horloge avec un remplissage uni">
            <a:extLst>
              <a:ext uri="{FF2B5EF4-FFF2-40B4-BE49-F238E27FC236}">
                <a16:creationId xmlns:a16="http://schemas.microsoft.com/office/drawing/2014/main" id="{3F468B4C-337D-E22A-9438-FD66C4F5C3C7}"/>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849897" y="2480742"/>
            <a:ext cx="914400" cy="914400"/>
          </a:xfrm>
          <a:prstGeom prst="rect">
            <a:avLst/>
          </a:prstGeom>
        </p:spPr>
      </p:pic>
      <p:sp>
        <p:nvSpPr>
          <p:cNvPr id="47" name="ZoneTexte 46">
            <a:extLst>
              <a:ext uri="{FF2B5EF4-FFF2-40B4-BE49-F238E27FC236}">
                <a16:creationId xmlns:a16="http://schemas.microsoft.com/office/drawing/2014/main" id="{04ECD466-6EBF-A189-2CE1-4F211BAB58D1}"/>
              </a:ext>
            </a:extLst>
          </p:cNvPr>
          <p:cNvSpPr txBox="1"/>
          <p:nvPr/>
        </p:nvSpPr>
        <p:spPr>
          <a:xfrm>
            <a:off x="10678100" y="3284012"/>
            <a:ext cx="1247800" cy="677108"/>
          </a:xfrm>
          <a:prstGeom prst="rect">
            <a:avLst/>
          </a:prstGeom>
          <a:noFill/>
        </p:spPr>
        <p:txBody>
          <a:bodyPr wrap="square" rtlCol="0">
            <a:spAutoFit/>
          </a:bodyPr>
          <a:lstStyle/>
          <a:p>
            <a:pPr algn="ctr"/>
            <a:r>
              <a:rPr lang="fr-FR" sz="2400" b="1" dirty="0">
                <a:latin typeface="Arial Narrow" panose="020B0606020202030204" pitchFamily="34" charset="0"/>
              </a:rPr>
              <a:t>2 à 3:30</a:t>
            </a:r>
          </a:p>
          <a:p>
            <a:pPr algn="ctr"/>
            <a:r>
              <a:rPr lang="fr-FR" sz="1400" dirty="0">
                <a:solidFill>
                  <a:srgbClr val="FFCC00"/>
                </a:solidFill>
                <a:latin typeface="Arial Narrow" panose="020B0606020202030204" pitchFamily="34" charset="0"/>
              </a:rPr>
              <a:t>par activité</a:t>
            </a:r>
            <a:endParaRPr lang="fr-FR" dirty="0">
              <a:solidFill>
                <a:srgbClr val="FFCC00"/>
              </a:solidFill>
              <a:latin typeface="Arial Narrow" panose="020B0606020202030204" pitchFamily="34" charset="0"/>
            </a:endParaRPr>
          </a:p>
        </p:txBody>
      </p:sp>
      <p:sp>
        <p:nvSpPr>
          <p:cNvPr id="48" name="ZoneTexte 47">
            <a:extLst>
              <a:ext uri="{FF2B5EF4-FFF2-40B4-BE49-F238E27FC236}">
                <a16:creationId xmlns:a16="http://schemas.microsoft.com/office/drawing/2014/main" id="{B1218B13-8131-1F96-8820-9AA8CE24ED03}"/>
              </a:ext>
            </a:extLst>
          </p:cNvPr>
          <p:cNvSpPr txBox="1"/>
          <p:nvPr/>
        </p:nvSpPr>
        <p:spPr>
          <a:xfrm>
            <a:off x="10697328" y="4908660"/>
            <a:ext cx="1247800" cy="677108"/>
          </a:xfrm>
          <a:prstGeom prst="rect">
            <a:avLst/>
          </a:prstGeom>
          <a:noFill/>
        </p:spPr>
        <p:txBody>
          <a:bodyPr wrap="square" rtlCol="0">
            <a:spAutoFit/>
          </a:bodyPr>
          <a:lstStyle/>
          <a:p>
            <a:pPr algn="ctr"/>
            <a:r>
              <a:rPr lang="fr-FR" sz="2400" b="1" dirty="0">
                <a:latin typeface="Arial Narrow" panose="020B0606020202030204" pitchFamily="34" charset="0"/>
              </a:rPr>
              <a:t>50 à 195</a:t>
            </a:r>
          </a:p>
          <a:p>
            <a:pPr algn="ctr"/>
            <a:r>
              <a:rPr lang="fr-FR" sz="1400" dirty="0">
                <a:solidFill>
                  <a:srgbClr val="FFCC00"/>
                </a:solidFill>
                <a:latin typeface="Arial Narrow" panose="020B0606020202030204" pitchFamily="34" charset="0"/>
              </a:rPr>
              <a:t>€ par personne</a:t>
            </a:r>
            <a:endParaRPr lang="fr-FR" dirty="0">
              <a:solidFill>
                <a:srgbClr val="FFCC00"/>
              </a:solidFill>
              <a:latin typeface="Arial Narrow" panose="020B0606020202030204" pitchFamily="34" charset="0"/>
            </a:endParaRPr>
          </a:p>
        </p:txBody>
      </p:sp>
      <p:pic>
        <p:nvPicPr>
          <p:cNvPr id="52" name="Image 51">
            <a:extLst>
              <a:ext uri="{FF2B5EF4-FFF2-40B4-BE49-F238E27FC236}">
                <a16:creationId xmlns:a16="http://schemas.microsoft.com/office/drawing/2014/main" id="{D61270DC-3512-2047-F1E4-9442EDA870E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6200000">
            <a:off x="-292058" y="2448583"/>
            <a:ext cx="2893149" cy="1929191"/>
          </a:xfrm>
          <a:prstGeom prst="rect">
            <a:avLst/>
          </a:prstGeom>
        </p:spPr>
      </p:pic>
      <p:sp>
        <p:nvSpPr>
          <p:cNvPr id="2" name="Espace réservé du numéro de diapositive 1">
            <a:extLst>
              <a:ext uri="{FF2B5EF4-FFF2-40B4-BE49-F238E27FC236}">
                <a16:creationId xmlns:a16="http://schemas.microsoft.com/office/drawing/2014/main" id="{E51F8297-72BF-CC42-48D0-46D7563998F7}"/>
              </a:ext>
            </a:extLst>
          </p:cNvPr>
          <p:cNvSpPr>
            <a:spLocks noGrp="1"/>
          </p:cNvSpPr>
          <p:nvPr>
            <p:ph type="sldNum" sz="quarter" idx="12"/>
          </p:nvPr>
        </p:nvSpPr>
        <p:spPr/>
        <p:txBody>
          <a:bodyPr/>
          <a:lstStyle/>
          <a:p>
            <a:fld id="{D1EF6AC7-1DA7-45C6-9838-D7A25B92C10C}" type="slidenum">
              <a:rPr lang="fr-FR" smtClean="0"/>
              <a:t>5</a:t>
            </a:fld>
            <a:endParaRPr lang="fr-FR"/>
          </a:p>
        </p:txBody>
      </p:sp>
      <p:sp>
        <p:nvSpPr>
          <p:cNvPr id="5" name="ZoneTexte 4">
            <a:extLst>
              <a:ext uri="{FF2B5EF4-FFF2-40B4-BE49-F238E27FC236}">
                <a16:creationId xmlns:a16="http://schemas.microsoft.com/office/drawing/2014/main" id="{56DAC749-A982-24D9-1A58-D99390D57967}"/>
              </a:ext>
            </a:extLst>
          </p:cNvPr>
          <p:cNvSpPr txBox="1"/>
          <p:nvPr/>
        </p:nvSpPr>
        <p:spPr>
          <a:xfrm>
            <a:off x="7291294" y="6431190"/>
            <a:ext cx="3675600" cy="215444"/>
          </a:xfrm>
          <a:prstGeom prst="rect">
            <a:avLst/>
          </a:prstGeom>
          <a:noFill/>
        </p:spPr>
        <p:txBody>
          <a:bodyPr wrap="square" rtlCol="0">
            <a:spAutoFit/>
          </a:bodyPr>
          <a:lstStyle/>
          <a:p>
            <a:r>
              <a:rPr lang="fr-FR" sz="800" dirty="0">
                <a:solidFill>
                  <a:schemeClr val="bg1"/>
                </a:solidFill>
                <a:latin typeface="Arial" panose="020B0604020202020204" pitchFamily="34" charset="0"/>
                <a:cs typeface="Arial" panose="020B0604020202020204" pitchFamily="34" charset="0"/>
                <a:hlinkClick r:id="rId19">
                  <a:extLst>
                    <a:ext uri="{A12FA001-AC4F-418D-AE19-62706E023703}">
                      <ahyp:hlinkClr xmlns:ahyp="http://schemas.microsoft.com/office/drawing/2018/hyperlinkcolor" val="tx"/>
                    </a:ext>
                  </a:extLst>
                </a:hlinkClick>
              </a:rPr>
              <a:t>www.mission-agents-secrets.com</a:t>
            </a:r>
            <a:r>
              <a:rPr lang="fr-FR" sz="800" dirty="0">
                <a:solidFill>
                  <a:schemeClr val="bg1"/>
                </a:solidFill>
                <a:latin typeface="Arial" panose="020B0604020202020204" pitchFamily="34" charset="0"/>
                <a:cs typeface="Arial" panose="020B0604020202020204" pitchFamily="34" charset="0"/>
              </a:rPr>
              <a:t> Présentation client – version moyenne 1.0</a:t>
            </a:r>
          </a:p>
        </p:txBody>
      </p:sp>
    </p:spTree>
    <p:extLst>
      <p:ext uri="{BB962C8B-B14F-4D97-AF65-F5344CB8AC3E}">
        <p14:creationId xmlns:p14="http://schemas.microsoft.com/office/powerpoint/2010/main" val="29171872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5A137180-5641-267F-80A2-841602BCCD45}"/>
              </a:ext>
            </a:extLst>
          </p:cNvPr>
          <p:cNvPicPr>
            <a:picLocks noChangeAspect="1"/>
          </p:cNvPicPr>
          <p:nvPr/>
        </p:nvPicPr>
        <p:blipFill rotWithShape="1">
          <a:blip r:embed="rId2">
            <a:extLst>
              <a:ext uri="{28A0092B-C50C-407E-A947-70E740481C1C}">
                <a14:useLocalDpi xmlns:a14="http://schemas.microsoft.com/office/drawing/2010/main" val="0"/>
              </a:ext>
            </a:extLst>
          </a:blip>
          <a:srcRect t="-1" b="15799"/>
          <a:stretch/>
        </p:blipFill>
        <p:spPr>
          <a:xfrm>
            <a:off x="0" y="6445"/>
            <a:ext cx="12192000" cy="6845109"/>
          </a:xfrm>
          <a:prstGeom prst="rect">
            <a:avLst/>
          </a:prstGeom>
        </p:spPr>
      </p:pic>
      <p:sp>
        <p:nvSpPr>
          <p:cNvPr id="2" name="Rectangle 1">
            <a:extLst>
              <a:ext uri="{FF2B5EF4-FFF2-40B4-BE49-F238E27FC236}">
                <a16:creationId xmlns:a16="http://schemas.microsoft.com/office/drawing/2014/main" id="{FB9A4A62-FFE0-3960-1447-417495338262}"/>
              </a:ext>
            </a:extLst>
          </p:cNvPr>
          <p:cNvSpPr/>
          <p:nvPr/>
        </p:nvSpPr>
        <p:spPr>
          <a:xfrm>
            <a:off x="-2" y="6227482"/>
            <a:ext cx="12192002" cy="630518"/>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p>
        </p:txBody>
      </p:sp>
      <p:pic>
        <p:nvPicPr>
          <p:cNvPr id="27" name="Image 26">
            <a:extLst>
              <a:ext uri="{FF2B5EF4-FFF2-40B4-BE49-F238E27FC236}">
                <a16:creationId xmlns:a16="http://schemas.microsoft.com/office/drawing/2014/main" id="{B6FC7718-A254-811C-FC10-6FA661AAC6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04080">
            <a:off x="4957157" y="-213700"/>
            <a:ext cx="7128466" cy="7128466"/>
          </a:xfrm>
          <a:prstGeom prst="rect">
            <a:avLst/>
          </a:prstGeom>
        </p:spPr>
      </p:pic>
      <p:sp>
        <p:nvSpPr>
          <p:cNvPr id="50" name="Organigramme : Connecteur page suivante 49">
            <a:extLst>
              <a:ext uri="{FF2B5EF4-FFF2-40B4-BE49-F238E27FC236}">
                <a16:creationId xmlns:a16="http://schemas.microsoft.com/office/drawing/2014/main" id="{C357D60C-E760-50FC-AA40-F682144DF573}"/>
              </a:ext>
            </a:extLst>
          </p:cNvPr>
          <p:cNvSpPr/>
          <p:nvPr/>
        </p:nvSpPr>
        <p:spPr>
          <a:xfrm rot="16200000">
            <a:off x="4571998" y="-2713317"/>
            <a:ext cx="3048002" cy="12192001"/>
          </a:xfrm>
          <a:prstGeom prst="flowChartOffpageConnector">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Image 14">
            <a:extLst>
              <a:ext uri="{FF2B5EF4-FFF2-40B4-BE49-F238E27FC236}">
                <a16:creationId xmlns:a16="http://schemas.microsoft.com/office/drawing/2014/main" id="{62A7E63B-62FB-CB57-D98C-6FF846B6CA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2605" y="129084"/>
            <a:ext cx="2456077" cy="614019"/>
          </a:xfrm>
          <a:prstGeom prst="rect">
            <a:avLst/>
          </a:prstGeom>
        </p:spPr>
      </p:pic>
      <p:sp>
        <p:nvSpPr>
          <p:cNvPr id="24" name="ZoneTexte 23">
            <a:extLst>
              <a:ext uri="{FF2B5EF4-FFF2-40B4-BE49-F238E27FC236}">
                <a16:creationId xmlns:a16="http://schemas.microsoft.com/office/drawing/2014/main" id="{AE8FBBAE-F7E7-4891-CBAE-2676972979AB}"/>
              </a:ext>
            </a:extLst>
          </p:cNvPr>
          <p:cNvSpPr txBox="1"/>
          <p:nvPr/>
        </p:nvSpPr>
        <p:spPr>
          <a:xfrm>
            <a:off x="5151718" y="3072433"/>
            <a:ext cx="7040281" cy="754053"/>
          </a:xfrm>
          <a:prstGeom prst="rect">
            <a:avLst/>
          </a:prstGeom>
          <a:noFill/>
        </p:spPr>
        <p:txBody>
          <a:bodyPr wrap="square" rtlCol="0">
            <a:spAutoFit/>
          </a:bodyPr>
          <a:lstStyle/>
          <a:p>
            <a:r>
              <a:rPr lang="fr-FR" sz="3200" dirty="0">
                <a:latin typeface="Arial Black" panose="020B0A04020102020204" pitchFamily="34" charset="0"/>
              </a:rPr>
              <a:t>Soirée CASINO FOURRURE</a:t>
            </a:r>
          </a:p>
          <a:p>
            <a:r>
              <a:rPr lang="fr-FR" sz="1100" dirty="0">
                <a:solidFill>
                  <a:schemeClr val="bg1"/>
                </a:solidFill>
                <a:latin typeface="Arial Black" panose="020B0A04020102020204" pitchFamily="34" charset="0"/>
                <a:cs typeface="Arial" panose="020B0604020202020204" pitchFamily="34" charset="0"/>
              </a:rPr>
              <a:t>Jour 1 de votre événement</a:t>
            </a:r>
          </a:p>
        </p:txBody>
      </p:sp>
      <p:pic>
        <p:nvPicPr>
          <p:cNvPr id="52" name="Image 51">
            <a:extLst>
              <a:ext uri="{FF2B5EF4-FFF2-40B4-BE49-F238E27FC236}">
                <a16:creationId xmlns:a16="http://schemas.microsoft.com/office/drawing/2014/main" id="{D61270DC-3512-2047-F1E4-9442EDA870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292058" y="2448583"/>
            <a:ext cx="2893149" cy="1929191"/>
          </a:xfrm>
          <a:prstGeom prst="rect">
            <a:avLst/>
          </a:prstGeom>
        </p:spPr>
      </p:pic>
      <p:pic>
        <p:nvPicPr>
          <p:cNvPr id="5" name="Image 4">
            <a:extLst>
              <a:ext uri="{FF2B5EF4-FFF2-40B4-BE49-F238E27FC236}">
                <a16:creationId xmlns:a16="http://schemas.microsoft.com/office/drawing/2014/main" id="{7664660B-E184-73EB-79F7-6F5F34B8D2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7123" y="2048582"/>
            <a:ext cx="3543290" cy="2654900"/>
          </a:xfrm>
          <a:prstGeom prst="rect">
            <a:avLst/>
          </a:prstGeom>
        </p:spPr>
      </p:pic>
      <p:sp>
        <p:nvSpPr>
          <p:cNvPr id="3" name="Espace réservé du numéro de diapositive 2">
            <a:extLst>
              <a:ext uri="{FF2B5EF4-FFF2-40B4-BE49-F238E27FC236}">
                <a16:creationId xmlns:a16="http://schemas.microsoft.com/office/drawing/2014/main" id="{D9125AB3-F59A-F22B-89B9-DBA95C4DB74C}"/>
              </a:ext>
            </a:extLst>
          </p:cNvPr>
          <p:cNvSpPr>
            <a:spLocks noGrp="1"/>
          </p:cNvSpPr>
          <p:nvPr>
            <p:ph type="sldNum" sz="quarter" idx="12"/>
          </p:nvPr>
        </p:nvSpPr>
        <p:spPr/>
        <p:txBody>
          <a:bodyPr/>
          <a:lstStyle/>
          <a:p>
            <a:fld id="{D1EF6AC7-1DA7-45C6-9838-D7A25B92C10C}" type="slidenum">
              <a:rPr lang="fr-FR" smtClean="0"/>
              <a:t>6</a:t>
            </a:fld>
            <a:endParaRPr lang="fr-FR"/>
          </a:p>
        </p:txBody>
      </p:sp>
      <p:sp>
        <p:nvSpPr>
          <p:cNvPr id="6" name="ZoneTexte 5">
            <a:extLst>
              <a:ext uri="{FF2B5EF4-FFF2-40B4-BE49-F238E27FC236}">
                <a16:creationId xmlns:a16="http://schemas.microsoft.com/office/drawing/2014/main" id="{31F858F8-8B1C-96FE-B6C7-503A04E7CDA7}"/>
              </a:ext>
            </a:extLst>
          </p:cNvPr>
          <p:cNvSpPr txBox="1"/>
          <p:nvPr/>
        </p:nvSpPr>
        <p:spPr>
          <a:xfrm>
            <a:off x="7291294" y="6431190"/>
            <a:ext cx="3675600" cy="215444"/>
          </a:xfrm>
          <a:prstGeom prst="rect">
            <a:avLst/>
          </a:prstGeom>
          <a:noFill/>
        </p:spPr>
        <p:txBody>
          <a:bodyPr wrap="square" rtlCol="0">
            <a:spAutoFit/>
          </a:bodyPr>
          <a:lstStyle/>
          <a:p>
            <a:r>
              <a:rPr lang="fr-FR" sz="800" dirty="0">
                <a:solidFill>
                  <a:schemeClr val="bg1"/>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www.mission-agents-secrets.com</a:t>
            </a:r>
            <a:r>
              <a:rPr lang="fr-FR" sz="800" dirty="0">
                <a:solidFill>
                  <a:schemeClr val="bg1"/>
                </a:solidFill>
                <a:latin typeface="Arial" panose="020B0604020202020204" pitchFamily="34" charset="0"/>
                <a:cs typeface="Arial" panose="020B0604020202020204" pitchFamily="34" charset="0"/>
              </a:rPr>
              <a:t> Présentation client – version moyenne 1.0</a:t>
            </a:r>
          </a:p>
        </p:txBody>
      </p:sp>
    </p:spTree>
    <p:extLst>
      <p:ext uri="{BB962C8B-B14F-4D97-AF65-F5344CB8AC3E}">
        <p14:creationId xmlns:p14="http://schemas.microsoft.com/office/powerpoint/2010/main" val="15642311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 26">
            <a:extLst>
              <a:ext uri="{FF2B5EF4-FFF2-40B4-BE49-F238E27FC236}">
                <a16:creationId xmlns:a16="http://schemas.microsoft.com/office/drawing/2014/main" id="{B6FC7718-A254-811C-FC10-6FA661AAC6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204080">
            <a:off x="4957157" y="-213700"/>
            <a:ext cx="7128466" cy="7128466"/>
          </a:xfrm>
          <a:prstGeom prst="rect">
            <a:avLst/>
          </a:prstGeom>
        </p:spPr>
      </p:pic>
      <p:sp>
        <p:nvSpPr>
          <p:cNvPr id="22" name="Rectangle 21">
            <a:extLst>
              <a:ext uri="{FF2B5EF4-FFF2-40B4-BE49-F238E27FC236}">
                <a16:creationId xmlns:a16="http://schemas.microsoft.com/office/drawing/2014/main" id="{9B012D1F-2829-FFC7-510F-25A7709EEAAE}"/>
              </a:ext>
            </a:extLst>
          </p:cNvPr>
          <p:cNvSpPr/>
          <p:nvPr/>
        </p:nvSpPr>
        <p:spPr>
          <a:xfrm>
            <a:off x="0" y="0"/>
            <a:ext cx="12192000" cy="6858000"/>
          </a:xfrm>
          <a:prstGeom prst="rect">
            <a:avLst/>
          </a:prstGeom>
          <a:solidFill>
            <a:srgbClr val="FFFFFF">
              <a:alpha val="94902"/>
            </a:srgb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endParaRPr lang="fr-FR"/>
          </a:p>
        </p:txBody>
      </p:sp>
      <p:sp>
        <p:nvSpPr>
          <p:cNvPr id="20" name="Rectangle 19">
            <a:extLst>
              <a:ext uri="{FF2B5EF4-FFF2-40B4-BE49-F238E27FC236}">
                <a16:creationId xmlns:a16="http://schemas.microsoft.com/office/drawing/2014/main" id="{6D5A02F2-7C22-F06D-4696-EC2AC511458A}"/>
              </a:ext>
            </a:extLst>
          </p:cNvPr>
          <p:cNvSpPr/>
          <p:nvPr/>
        </p:nvSpPr>
        <p:spPr>
          <a:xfrm>
            <a:off x="0" y="3294837"/>
            <a:ext cx="12192000" cy="1384931"/>
          </a:xfrm>
          <a:prstGeom prst="rect">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5A137180-5641-267F-80A2-841602BCCD45}"/>
              </a:ext>
            </a:extLst>
          </p:cNvPr>
          <p:cNvPicPr>
            <a:picLocks noChangeAspect="1"/>
          </p:cNvPicPr>
          <p:nvPr/>
        </p:nvPicPr>
        <p:blipFill rotWithShape="1">
          <a:blip r:embed="rId3">
            <a:extLst>
              <a:ext uri="{28A0092B-C50C-407E-A947-70E740481C1C}">
                <a14:useLocalDpi xmlns:a14="http://schemas.microsoft.com/office/drawing/2010/main" val="0"/>
              </a:ext>
            </a:extLst>
          </a:blip>
          <a:srcRect t="44652" b="48584"/>
          <a:stretch/>
        </p:blipFill>
        <p:spPr>
          <a:xfrm>
            <a:off x="0" y="6314104"/>
            <a:ext cx="12192000" cy="549871"/>
          </a:xfrm>
          <a:prstGeom prst="rect">
            <a:avLst/>
          </a:prstGeom>
        </p:spPr>
      </p:pic>
      <p:pic>
        <p:nvPicPr>
          <p:cNvPr id="15" name="Image 14">
            <a:extLst>
              <a:ext uri="{FF2B5EF4-FFF2-40B4-BE49-F238E27FC236}">
                <a16:creationId xmlns:a16="http://schemas.microsoft.com/office/drawing/2014/main" id="{62A7E63B-62FB-CB57-D98C-6FF846B6CA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2605" y="129084"/>
            <a:ext cx="2456077" cy="614019"/>
          </a:xfrm>
          <a:prstGeom prst="rect">
            <a:avLst/>
          </a:prstGeom>
        </p:spPr>
      </p:pic>
      <p:pic>
        <p:nvPicPr>
          <p:cNvPr id="14" name="Image 13">
            <a:extLst>
              <a:ext uri="{FF2B5EF4-FFF2-40B4-BE49-F238E27FC236}">
                <a16:creationId xmlns:a16="http://schemas.microsoft.com/office/drawing/2014/main" id="{B33FB776-EE92-2A13-152F-F9716F477E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511" y="3465302"/>
            <a:ext cx="1393334" cy="1044000"/>
          </a:xfrm>
          <a:prstGeom prst="rect">
            <a:avLst/>
          </a:prstGeom>
        </p:spPr>
      </p:pic>
      <p:sp>
        <p:nvSpPr>
          <p:cNvPr id="19" name="ZoneTexte 18">
            <a:extLst>
              <a:ext uri="{FF2B5EF4-FFF2-40B4-BE49-F238E27FC236}">
                <a16:creationId xmlns:a16="http://schemas.microsoft.com/office/drawing/2014/main" id="{FA820595-72BD-4A52-3385-8A5C7A0CB0AA}"/>
              </a:ext>
            </a:extLst>
          </p:cNvPr>
          <p:cNvSpPr txBox="1"/>
          <p:nvPr/>
        </p:nvSpPr>
        <p:spPr>
          <a:xfrm>
            <a:off x="2384355" y="174582"/>
            <a:ext cx="7106025" cy="369332"/>
          </a:xfrm>
          <a:prstGeom prst="rect">
            <a:avLst/>
          </a:prstGeom>
          <a:noFill/>
        </p:spPr>
        <p:txBody>
          <a:bodyPr wrap="square" rtlCol="0">
            <a:spAutoFit/>
          </a:bodyPr>
          <a:lstStyle/>
          <a:p>
            <a:r>
              <a:rPr lang="fr-FR" dirty="0">
                <a:solidFill>
                  <a:srgbClr val="FFCC00"/>
                </a:solidFill>
                <a:latin typeface="Arial Black" panose="020B0A04020102020204" pitchFamily="34" charset="0"/>
              </a:rPr>
              <a:t>Prestation Animation : MISSION AGENTS SECRETS</a:t>
            </a:r>
          </a:p>
        </p:txBody>
      </p:sp>
      <p:sp>
        <p:nvSpPr>
          <p:cNvPr id="26" name="ZoneTexte 25">
            <a:extLst>
              <a:ext uri="{FF2B5EF4-FFF2-40B4-BE49-F238E27FC236}">
                <a16:creationId xmlns:a16="http://schemas.microsoft.com/office/drawing/2014/main" id="{C0837BBA-E6AA-5BA1-C0E9-BDEC0FBEF94D}"/>
              </a:ext>
            </a:extLst>
          </p:cNvPr>
          <p:cNvSpPr txBox="1"/>
          <p:nvPr/>
        </p:nvSpPr>
        <p:spPr>
          <a:xfrm>
            <a:off x="2384354" y="458315"/>
            <a:ext cx="7096805" cy="307777"/>
          </a:xfrm>
          <a:prstGeom prst="rect">
            <a:avLst/>
          </a:prstGeom>
          <a:noFill/>
        </p:spPr>
        <p:txBody>
          <a:bodyPr wrap="square" rtlCol="0">
            <a:spAutoFit/>
          </a:bodyPr>
          <a:lstStyle/>
          <a:p>
            <a:r>
              <a:rPr lang="fr-FR" sz="1400" b="1" dirty="0">
                <a:latin typeface="Arial Narrow" panose="020B0606020202030204" pitchFamily="34" charset="0"/>
              </a:rPr>
              <a:t>Soirée d’intrigue : CASINO FOURRURE</a:t>
            </a:r>
          </a:p>
        </p:txBody>
      </p:sp>
      <p:pic>
        <p:nvPicPr>
          <p:cNvPr id="30" name="Graphique 29" descr="Horloge avec un remplissage uni">
            <a:extLst>
              <a:ext uri="{FF2B5EF4-FFF2-40B4-BE49-F238E27FC236}">
                <a16:creationId xmlns:a16="http://schemas.microsoft.com/office/drawing/2014/main" id="{18E95922-726C-3A39-703F-3DB90C94277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902045" y="462714"/>
            <a:ext cx="411318" cy="411318"/>
          </a:xfrm>
          <a:prstGeom prst="rect">
            <a:avLst/>
          </a:prstGeom>
        </p:spPr>
      </p:pic>
      <p:sp>
        <p:nvSpPr>
          <p:cNvPr id="31" name="ZoneTexte 30">
            <a:extLst>
              <a:ext uri="{FF2B5EF4-FFF2-40B4-BE49-F238E27FC236}">
                <a16:creationId xmlns:a16="http://schemas.microsoft.com/office/drawing/2014/main" id="{9E5866FF-7AE5-68C6-2E57-2D5F382F3B4C}"/>
              </a:ext>
            </a:extLst>
          </p:cNvPr>
          <p:cNvSpPr txBox="1"/>
          <p:nvPr/>
        </p:nvSpPr>
        <p:spPr>
          <a:xfrm>
            <a:off x="8113001" y="440067"/>
            <a:ext cx="854636" cy="461665"/>
          </a:xfrm>
          <a:prstGeom prst="rect">
            <a:avLst/>
          </a:prstGeom>
          <a:noFill/>
        </p:spPr>
        <p:txBody>
          <a:bodyPr wrap="square" rtlCol="0">
            <a:spAutoFit/>
          </a:bodyPr>
          <a:lstStyle/>
          <a:p>
            <a:pPr algn="r"/>
            <a:r>
              <a:rPr lang="fr-FR" sz="2400" dirty="0">
                <a:solidFill>
                  <a:schemeClr val="bg1">
                    <a:lumMod val="50000"/>
                  </a:schemeClr>
                </a:solidFill>
                <a:latin typeface="Arial Narrow" panose="020B0606020202030204" pitchFamily="34" charset="0"/>
              </a:rPr>
              <a:t>02:30</a:t>
            </a:r>
          </a:p>
        </p:txBody>
      </p:sp>
      <p:sp>
        <p:nvSpPr>
          <p:cNvPr id="4" name="Rectangle : coins arrondis 3">
            <a:extLst>
              <a:ext uri="{FF2B5EF4-FFF2-40B4-BE49-F238E27FC236}">
                <a16:creationId xmlns:a16="http://schemas.microsoft.com/office/drawing/2014/main" id="{C6A546C3-68A1-7401-8D03-8F764697C3CB}"/>
              </a:ext>
            </a:extLst>
          </p:cNvPr>
          <p:cNvSpPr/>
          <p:nvPr/>
        </p:nvSpPr>
        <p:spPr>
          <a:xfrm>
            <a:off x="1150292" y="2681086"/>
            <a:ext cx="1027043" cy="260203"/>
          </a:xfrm>
          <a:prstGeom prst="roundRect">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50" dirty="0">
                <a:solidFill>
                  <a:schemeClr val="tx1"/>
                </a:solidFill>
                <a:latin typeface="Arial Narrow" panose="020B0606020202030204" pitchFamily="34" charset="0"/>
              </a:rPr>
              <a:t>Faîtes vos jeux !</a:t>
            </a:r>
            <a:endParaRPr lang="fr-FR" dirty="0">
              <a:solidFill>
                <a:schemeClr val="tx1"/>
              </a:solidFill>
              <a:latin typeface="Arial Narrow" panose="020B0606020202030204" pitchFamily="34" charset="0"/>
            </a:endParaRPr>
          </a:p>
        </p:txBody>
      </p:sp>
      <p:sp>
        <p:nvSpPr>
          <p:cNvPr id="24" name="ZoneTexte 23">
            <a:extLst>
              <a:ext uri="{FF2B5EF4-FFF2-40B4-BE49-F238E27FC236}">
                <a16:creationId xmlns:a16="http://schemas.microsoft.com/office/drawing/2014/main" id="{AE8FBBAE-F7E7-4891-CBAE-2676972979AB}"/>
              </a:ext>
            </a:extLst>
          </p:cNvPr>
          <p:cNvSpPr txBox="1"/>
          <p:nvPr/>
        </p:nvSpPr>
        <p:spPr>
          <a:xfrm>
            <a:off x="1054158" y="1272931"/>
            <a:ext cx="4393654" cy="1569660"/>
          </a:xfrm>
          <a:prstGeom prst="rect">
            <a:avLst/>
          </a:prstGeom>
          <a:noFill/>
        </p:spPr>
        <p:txBody>
          <a:bodyPr wrap="square" rtlCol="0">
            <a:spAutoFit/>
          </a:bodyPr>
          <a:lstStyle/>
          <a:p>
            <a:pPr algn="l"/>
            <a:r>
              <a:rPr lang="fr-FR" sz="1200" b="0" i="0" dirty="0">
                <a:effectLst/>
                <a:latin typeface="Arial Black" panose="020B0A04020102020204" pitchFamily="34" charset="0"/>
              </a:rPr>
              <a:t>Le Casino Fourrure</a:t>
            </a:r>
          </a:p>
          <a:p>
            <a:pPr algn="l"/>
            <a:r>
              <a:rPr lang="fr-FR" sz="1050" b="0" i="0" dirty="0">
                <a:effectLst/>
                <a:latin typeface="Arial Narrow" panose="020B0606020202030204" pitchFamily="34" charset="0"/>
              </a:rPr>
              <a:t>En amont de votre événement, ou bien sur les tables du restaurant, ou encore sur les lits de vos invités, ils trouvent un billet factice de 500€. </a:t>
            </a:r>
          </a:p>
          <a:p>
            <a:pPr algn="l"/>
            <a:r>
              <a:rPr lang="fr-FR" sz="1050" b="0" i="0" dirty="0">
                <a:effectLst/>
                <a:latin typeface="Arial Narrow" panose="020B0606020202030204" pitchFamily="34" charset="0"/>
              </a:rPr>
              <a:t>Au lancement de la soirée Casino, ils pourront aller l'échanger auprès des animateurs croupiers, ou bien à la Banque, contre leur pot de jetons. 1 à 2h d'animations à tenter de gagner sur nos différentes tables pour encaisser le maximum de gains.</a:t>
            </a:r>
          </a:p>
          <a:p>
            <a:pPr algn="l"/>
            <a:r>
              <a:rPr lang="fr-FR" sz="1050" b="0" i="0" dirty="0">
                <a:effectLst/>
                <a:latin typeface="Arial Narrow" panose="020B0606020202030204" pitchFamily="34" charset="0"/>
              </a:rPr>
              <a:t>A la fin de la soirée, nous leur remettons un chèque du montant qu'ils ont gagné, qui leur permettra de participer à la vente aux enchères.</a:t>
            </a:r>
          </a:p>
          <a:p>
            <a:pPr algn="l"/>
            <a:endParaRPr lang="fr-FR" sz="1050" dirty="0">
              <a:solidFill>
                <a:srgbClr val="FFFFFF"/>
              </a:solidFill>
              <a:latin typeface="Arial Narrow" panose="020B0606020202030204" pitchFamily="34" charset="0"/>
            </a:endParaRPr>
          </a:p>
        </p:txBody>
      </p:sp>
      <p:pic>
        <p:nvPicPr>
          <p:cNvPr id="7" name="Image 6">
            <a:extLst>
              <a:ext uri="{FF2B5EF4-FFF2-40B4-BE49-F238E27FC236}">
                <a16:creationId xmlns:a16="http://schemas.microsoft.com/office/drawing/2014/main" id="{2F74F0A0-732F-054D-B2B3-DC012B1488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29830" y="1213486"/>
            <a:ext cx="2723216" cy="1815477"/>
          </a:xfrm>
          <a:prstGeom prst="rect">
            <a:avLst/>
          </a:prstGeom>
        </p:spPr>
      </p:pic>
      <p:pic>
        <p:nvPicPr>
          <p:cNvPr id="13" name="Image 12">
            <a:hlinkClick r:id="rId9"/>
            <a:extLst>
              <a:ext uri="{FF2B5EF4-FFF2-40B4-BE49-F238E27FC236}">
                <a16:creationId xmlns:a16="http://schemas.microsoft.com/office/drawing/2014/main" id="{B5BAA648-ACFD-AB2F-9C49-4581C7337A0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29499" y="1209447"/>
            <a:ext cx="2743827" cy="1821936"/>
          </a:xfrm>
          <a:prstGeom prst="rect">
            <a:avLst/>
          </a:prstGeom>
        </p:spPr>
      </p:pic>
      <p:pic>
        <p:nvPicPr>
          <p:cNvPr id="36" name="Image 35">
            <a:extLst>
              <a:ext uri="{FF2B5EF4-FFF2-40B4-BE49-F238E27FC236}">
                <a16:creationId xmlns:a16="http://schemas.microsoft.com/office/drawing/2014/main" id="{42564263-C9E4-9D27-E9CF-16DC3DC78B2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35689" y="3465302"/>
            <a:ext cx="1393334" cy="1044000"/>
          </a:xfrm>
          <a:prstGeom prst="rect">
            <a:avLst/>
          </a:prstGeom>
        </p:spPr>
      </p:pic>
      <p:pic>
        <p:nvPicPr>
          <p:cNvPr id="38" name="Image 37">
            <a:extLst>
              <a:ext uri="{FF2B5EF4-FFF2-40B4-BE49-F238E27FC236}">
                <a16:creationId xmlns:a16="http://schemas.microsoft.com/office/drawing/2014/main" id="{6AD804C2-276F-928D-0AF8-89E225E350C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70966" y="3465302"/>
            <a:ext cx="1393334" cy="1044000"/>
          </a:xfrm>
          <a:prstGeom prst="rect">
            <a:avLst/>
          </a:prstGeom>
        </p:spPr>
      </p:pic>
      <p:pic>
        <p:nvPicPr>
          <p:cNvPr id="40" name="Image 39">
            <a:extLst>
              <a:ext uri="{FF2B5EF4-FFF2-40B4-BE49-F238E27FC236}">
                <a16:creationId xmlns:a16="http://schemas.microsoft.com/office/drawing/2014/main" id="{2939F076-F48C-30B5-57E2-4C032B6027D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806243" y="3465302"/>
            <a:ext cx="1393334" cy="1044000"/>
          </a:xfrm>
          <a:prstGeom prst="rect">
            <a:avLst/>
          </a:prstGeom>
        </p:spPr>
      </p:pic>
      <p:pic>
        <p:nvPicPr>
          <p:cNvPr id="42" name="Image 41">
            <a:extLst>
              <a:ext uri="{FF2B5EF4-FFF2-40B4-BE49-F238E27FC236}">
                <a16:creationId xmlns:a16="http://schemas.microsoft.com/office/drawing/2014/main" id="{CDF00052-AB6C-159F-BB6A-2158F5D8F4B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243619" y="3465302"/>
            <a:ext cx="1393334" cy="1044000"/>
          </a:xfrm>
          <a:prstGeom prst="rect">
            <a:avLst/>
          </a:prstGeom>
        </p:spPr>
      </p:pic>
      <p:pic>
        <p:nvPicPr>
          <p:cNvPr id="44" name="Image 43">
            <a:extLst>
              <a:ext uri="{FF2B5EF4-FFF2-40B4-BE49-F238E27FC236}">
                <a16:creationId xmlns:a16="http://schemas.microsoft.com/office/drawing/2014/main" id="{45140EF1-9665-0C1D-838E-00C1E5CA068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694666" y="3465302"/>
            <a:ext cx="783000" cy="1044000"/>
          </a:xfrm>
          <a:prstGeom prst="rect">
            <a:avLst/>
          </a:prstGeom>
        </p:spPr>
      </p:pic>
      <p:pic>
        <p:nvPicPr>
          <p:cNvPr id="46" name="Image 45">
            <a:extLst>
              <a:ext uri="{FF2B5EF4-FFF2-40B4-BE49-F238E27FC236}">
                <a16:creationId xmlns:a16="http://schemas.microsoft.com/office/drawing/2014/main" id="{4DF84BB9-9EE9-8905-FB34-D5662FCEC92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535470" y="3465302"/>
            <a:ext cx="783000" cy="1044000"/>
          </a:xfrm>
          <a:prstGeom prst="rect">
            <a:avLst/>
          </a:prstGeom>
        </p:spPr>
      </p:pic>
      <p:pic>
        <p:nvPicPr>
          <p:cNvPr id="48" name="Image 47">
            <a:extLst>
              <a:ext uri="{FF2B5EF4-FFF2-40B4-BE49-F238E27FC236}">
                <a16:creationId xmlns:a16="http://schemas.microsoft.com/office/drawing/2014/main" id="{302ECECE-9424-A1B9-32FA-39ABFB5C36D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391486" y="3465302"/>
            <a:ext cx="2334384" cy="1044000"/>
          </a:xfrm>
          <a:prstGeom prst="rect">
            <a:avLst/>
          </a:prstGeom>
        </p:spPr>
      </p:pic>
      <p:sp>
        <p:nvSpPr>
          <p:cNvPr id="49" name="ZoneTexte 48">
            <a:extLst>
              <a:ext uri="{FF2B5EF4-FFF2-40B4-BE49-F238E27FC236}">
                <a16:creationId xmlns:a16="http://schemas.microsoft.com/office/drawing/2014/main" id="{35810BEA-A362-A934-E3BD-88725B431CA3}"/>
              </a:ext>
            </a:extLst>
          </p:cNvPr>
          <p:cNvSpPr txBox="1"/>
          <p:nvPr/>
        </p:nvSpPr>
        <p:spPr>
          <a:xfrm>
            <a:off x="8395718" y="5056078"/>
            <a:ext cx="2333773" cy="1246495"/>
          </a:xfrm>
          <a:prstGeom prst="rect">
            <a:avLst/>
          </a:prstGeom>
          <a:noFill/>
        </p:spPr>
        <p:txBody>
          <a:bodyPr wrap="square" rtlCol="0">
            <a:spAutoFit/>
          </a:bodyPr>
          <a:lstStyle/>
          <a:p>
            <a:pPr algn="r"/>
            <a:r>
              <a:rPr lang="fr-FR" sz="1200" b="0" i="0" dirty="0">
                <a:effectLst/>
                <a:latin typeface="Arial Black" panose="020B0A04020102020204" pitchFamily="34" charset="0"/>
              </a:rPr>
              <a:t>Qu’est ce qu’il se passe ?</a:t>
            </a:r>
          </a:p>
          <a:p>
            <a:pPr algn="r"/>
            <a:r>
              <a:rPr lang="fr-FR" sz="1050" dirty="0">
                <a:latin typeface="Arial Narrow" panose="020B0606020202030204" pitchFamily="34" charset="0"/>
              </a:rPr>
              <a:t>Briefing des agents / Remise des passeports / Photobooth identification / Artistes déambulatoire / Billets de 500€ / Jeux sur les tables / Vitrine du Parfum / Vente aux enchères de lots / Hold-up</a:t>
            </a:r>
            <a:endParaRPr lang="fr-FR" sz="1050" b="0" i="0" dirty="0">
              <a:effectLst/>
              <a:latin typeface="Arial Narrow" panose="020B0606020202030204" pitchFamily="34" charset="0"/>
            </a:endParaRPr>
          </a:p>
          <a:p>
            <a:pPr algn="l"/>
            <a:endParaRPr lang="fr-FR" sz="1050" dirty="0">
              <a:solidFill>
                <a:srgbClr val="FFFFFF"/>
              </a:solidFill>
              <a:latin typeface="Arial Narrow" panose="020B0606020202030204" pitchFamily="34" charset="0"/>
            </a:endParaRPr>
          </a:p>
        </p:txBody>
      </p:sp>
      <p:pic>
        <p:nvPicPr>
          <p:cNvPr id="51" name="Image 50">
            <a:extLst>
              <a:ext uri="{FF2B5EF4-FFF2-40B4-BE49-F238E27FC236}">
                <a16:creationId xmlns:a16="http://schemas.microsoft.com/office/drawing/2014/main" id="{6253C241-5AA4-C09F-16D9-C3EF760B4A1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799482" y="4925216"/>
            <a:ext cx="1325856" cy="1325856"/>
          </a:xfrm>
          <a:prstGeom prst="rect">
            <a:avLst/>
          </a:prstGeom>
        </p:spPr>
      </p:pic>
      <p:pic>
        <p:nvPicPr>
          <p:cNvPr id="53" name="Graphique 52" descr="Mille avec un remplissage uni">
            <a:extLst>
              <a:ext uri="{FF2B5EF4-FFF2-40B4-BE49-F238E27FC236}">
                <a16:creationId xmlns:a16="http://schemas.microsoft.com/office/drawing/2014/main" id="{AA032C36-9087-B9FE-6E6B-506D90544BDD}"/>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2870931" y="5057342"/>
            <a:ext cx="321058" cy="321058"/>
          </a:xfrm>
          <a:prstGeom prst="rect">
            <a:avLst/>
          </a:prstGeom>
        </p:spPr>
      </p:pic>
      <p:pic>
        <p:nvPicPr>
          <p:cNvPr id="55" name="Graphique 54" descr="Cœur avec un remplissage uni">
            <a:extLst>
              <a:ext uri="{FF2B5EF4-FFF2-40B4-BE49-F238E27FC236}">
                <a16:creationId xmlns:a16="http://schemas.microsoft.com/office/drawing/2014/main" id="{6CF93FB8-C4B3-6DEE-9CA5-FBD87C07D851}"/>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339567" y="5057342"/>
            <a:ext cx="321058" cy="321058"/>
          </a:xfrm>
          <a:prstGeom prst="rect">
            <a:avLst/>
          </a:prstGeom>
        </p:spPr>
      </p:pic>
      <p:pic>
        <p:nvPicPr>
          <p:cNvPr id="57" name="Graphique 56" descr="Engrenage avec un remplissage uni">
            <a:extLst>
              <a:ext uri="{FF2B5EF4-FFF2-40B4-BE49-F238E27FC236}">
                <a16:creationId xmlns:a16="http://schemas.microsoft.com/office/drawing/2014/main" id="{14D79FD6-43B3-EF9D-C904-6597A2E8BABA}"/>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5580889" y="5057342"/>
            <a:ext cx="321058" cy="321058"/>
          </a:xfrm>
          <a:prstGeom prst="rect">
            <a:avLst/>
          </a:prstGeom>
        </p:spPr>
      </p:pic>
      <p:sp>
        <p:nvSpPr>
          <p:cNvPr id="58" name="ZoneTexte 57">
            <a:extLst>
              <a:ext uri="{FF2B5EF4-FFF2-40B4-BE49-F238E27FC236}">
                <a16:creationId xmlns:a16="http://schemas.microsoft.com/office/drawing/2014/main" id="{BD28DE8F-9495-50DF-89B9-CEEAAB9157E0}"/>
              </a:ext>
            </a:extLst>
          </p:cNvPr>
          <p:cNvSpPr txBox="1"/>
          <p:nvPr/>
        </p:nvSpPr>
        <p:spPr>
          <a:xfrm>
            <a:off x="603568" y="5057342"/>
            <a:ext cx="2162736" cy="954107"/>
          </a:xfrm>
          <a:prstGeom prst="rect">
            <a:avLst/>
          </a:prstGeom>
          <a:noFill/>
        </p:spPr>
        <p:txBody>
          <a:bodyPr wrap="square" rtlCol="0">
            <a:spAutoFit/>
          </a:bodyPr>
          <a:lstStyle/>
          <a:p>
            <a:r>
              <a:rPr lang="fr-FR" sz="1400" b="1" dirty="0">
                <a:solidFill>
                  <a:srgbClr val="FFCC00"/>
                </a:solidFill>
                <a:latin typeface="Arial Narrow" panose="020B0606020202030204" pitchFamily="34" charset="0"/>
              </a:rPr>
              <a:t>On aime !</a:t>
            </a:r>
          </a:p>
          <a:p>
            <a:r>
              <a:rPr lang="fr-FR" sz="1050" dirty="0">
                <a:latin typeface="Arial Narrow" panose="020B0606020202030204" pitchFamily="34" charset="0"/>
              </a:rPr>
              <a:t>Animation informelle qui </a:t>
            </a:r>
            <a:r>
              <a:rPr lang="fr-FR" sz="1050" b="1" dirty="0">
                <a:latin typeface="Arial Narrow" panose="020B0606020202030204" pitchFamily="34" charset="0"/>
              </a:rPr>
              <a:t>immerge</a:t>
            </a:r>
            <a:r>
              <a:rPr lang="fr-FR" sz="1050" dirty="0">
                <a:latin typeface="Arial Narrow" panose="020B0606020202030204" pitchFamily="34" charset="0"/>
              </a:rPr>
              <a:t> tout de suite dans l’ambiance de l’événement</a:t>
            </a:r>
          </a:p>
          <a:p>
            <a:r>
              <a:rPr lang="fr-FR" sz="1050" dirty="0">
                <a:latin typeface="Arial Narrow" panose="020B0606020202030204" pitchFamily="34" charset="0"/>
              </a:rPr>
              <a:t>La même </a:t>
            </a:r>
            <a:r>
              <a:rPr lang="fr-FR" sz="1050" b="1" dirty="0">
                <a:latin typeface="Arial Narrow" panose="020B0606020202030204" pitchFamily="34" charset="0"/>
              </a:rPr>
              <a:t>adrénaline</a:t>
            </a:r>
            <a:r>
              <a:rPr lang="fr-FR" sz="1050" dirty="0">
                <a:latin typeface="Arial Narrow" panose="020B0606020202030204" pitchFamily="34" charset="0"/>
              </a:rPr>
              <a:t> qu’en vrai mais sans perdre un sou.</a:t>
            </a:r>
          </a:p>
        </p:txBody>
      </p:sp>
      <p:sp>
        <p:nvSpPr>
          <p:cNvPr id="60" name="ZoneTexte 59">
            <a:extLst>
              <a:ext uri="{FF2B5EF4-FFF2-40B4-BE49-F238E27FC236}">
                <a16:creationId xmlns:a16="http://schemas.microsoft.com/office/drawing/2014/main" id="{B83E39DE-03D9-BA4D-1F23-FE8D9AAE2600}"/>
              </a:ext>
            </a:extLst>
          </p:cNvPr>
          <p:cNvSpPr txBox="1"/>
          <p:nvPr/>
        </p:nvSpPr>
        <p:spPr>
          <a:xfrm>
            <a:off x="3190080" y="5057342"/>
            <a:ext cx="2162736" cy="954107"/>
          </a:xfrm>
          <a:prstGeom prst="rect">
            <a:avLst/>
          </a:prstGeom>
          <a:noFill/>
        </p:spPr>
        <p:txBody>
          <a:bodyPr wrap="square" rtlCol="0">
            <a:spAutoFit/>
          </a:bodyPr>
          <a:lstStyle/>
          <a:p>
            <a:r>
              <a:rPr lang="fr-FR" sz="1400" b="1" dirty="0">
                <a:solidFill>
                  <a:srgbClr val="FFCC00"/>
                </a:solidFill>
                <a:latin typeface="Arial Narrow" panose="020B0606020202030204" pitchFamily="34" charset="0"/>
              </a:rPr>
              <a:t>Avantage public</a:t>
            </a:r>
          </a:p>
          <a:p>
            <a:r>
              <a:rPr lang="fr-FR" sz="1050" dirty="0">
                <a:latin typeface="Arial Narrow" panose="020B0606020202030204" pitchFamily="34" charset="0"/>
              </a:rPr>
              <a:t>Le passage de table en table, les invités ont le </a:t>
            </a:r>
            <a:r>
              <a:rPr lang="fr-FR" sz="1050" b="1" dirty="0">
                <a:latin typeface="Arial Narrow" panose="020B0606020202030204" pitchFamily="34" charset="0"/>
              </a:rPr>
              <a:t>choix</a:t>
            </a:r>
            <a:r>
              <a:rPr lang="fr-FR" sz="1050" dirty="0">
                <a:latin typeface="Arial Narrow" panose="020B0606020202030204" pitchFamily="34" charset="0"/>
              </a:rPr>
              <a:t>. Cette animation couplée à un cocktail dinatoire permet d’</a:t>
            </a:r>
            <a:r>
              <a:rPr lang="fr-FR" sz="1050" b="1" dirty="0">
                <a:latin typeface="Arial Narrow" panose="020B0606020202030204" pitchFamily="34" charset="0"/>
              </a:rPr>
              <a:t>échanger</a:t>
            </a:r>
            <a:r>
              <a:rPr lang="fr-FR" sz="1050" dirty="0">
                <a:latin typeface="Arial Narrow" panose="020B0606020202030204" pitchFamily="34" charset="0"/>
              </a:rPr>
              <a:t> avec ces collègues.</a:t>
            </a:r>
          </a:p>
        </p:txBody>
      </p:sp>
      <p:sp>
        <p:nvSpPr>
          <p:cNvPr id="61" name="ZoneTexte 60">
            <a:extLst>
              <a:ext uri="{FF2B5EF4-FFF2-40B4-BE49-F238E27FC236}">
                <a16:creationId xmlns:a16="http://schemas.microsoft.com/office/drawing/2014/main" id="{35F7C635-F905-F6DB-7573-C82A341C525B}"/>
              </a:ext>
            </a:extLst>
          </p:cNvPr>
          <p:cNvSpPr txBox="1"/>
          <p:nvPr/>
        </p:nvSpPr>
        <p:spPr>
          <a:xfrm>
            <a:off x="5901947" y="5057342"/>
            <a:ext cx="2162736" cy="954107"/>
          </a:xfrm>
          <a:prstGeom prst="rect">
            <a:avLst/>
          </a:prstGeom>
          <a:noFill/>
        </p:spPr>
        <p:txBody>
          <a:bodyPr wrap="square" rtlCol="0">
            <a:spAutoFit/>
          </a:bodyPr>
          <a:lstStyle/>
          <a:p>
            <a:r>
              <a:rPr lang="fr-FR" sz="1400" b="1" dirty="0">
                <a:solidFill>
                  <a:srgbClr val="FFCC00"/>
                </a:solidFill>
                <a:latin typeface="Arial Narrow" panose="020B0606020202030204" pitchFamily="34" charset="0"/>
              </a:rPr>
              <a:t>Avantage organisateur</a:t>
            </a:r>
          </a:p>
          <a:p>
            <a:r>
              <a:rPr lang="fr-FR" sz="1050" dirty="0">
                <a:latin typeface="Arial Narrow" panose="020B0606020202030204" pitchFamily="34" charset="0"/>
              </a:rPr>
              <a:t>Mise en place facile. La décoration </a:t>
            </a:r>
            <a:r>
              <a:rPr lang="fr-FR" sz="1050" b="1" dirty="0">
                <a:latin typeface="Arial Narrow" panose="020B0606020202030204" pitchFamily="34" charset="0"/>
              </a:rPr>
              <a:t>upgrade</a:t>
            </a:r>
            <a:r>
              <a:rPr lang="fr-FR" sz="1050" dirty="0">
                <a:latin typeface="Arial Narrow" panose="020B0606020202030204" pitchFamily="34" charset="0"/>
              </a:rPr>
              <a:t> votre lieu de réception. Temps d’animation particulièrement </a:t>
            </a:r>
            <a:r>
              <a:rPr lang="fr-FR" sz="1050" b="1" dirty="0">
                <a:latin typeface="Arial Narrow" panose="020B0606020202030204" pitchFamily="34" charset="0"/>
              </a:rPr>
              <a:t>adaptable</a:t>
            </a:r>
            <a:r>
              <a:rPr lang="fr-FR" sz="1050" dirty="0">
                <a:latin typeface="Arial Narrow" panose="020B0606020202030204" pitchFamily="34" charset="0"/>
              </a:rPr>
              <a:t> au besoin de votre événement</a:t>
            </a:r>
          </a:p>
        </p:txBody>
      </p:sp>
      <p:sp>
        <p:nvSpPr>
          <p:cNvPr id="63" name="Rectangle 62">
            <a:extLst>
              <a:ext uri="{FF2B5EF4-FFF2-40B4-BE49-F238E27FC236}">
                <a16:creationId xmlns:a16="http://schemas.microsoft.com/office/drawing/2014/main" id="{91C56A92-5ABD-5A67-2E72-8370CCEC9FCE}"/>
              </a:ext>
            </a:extLst>
          </p:cNvPr>
          <p:cNvSpPr/>
          <p:nvPr/>
        </p:nvSpPr>
        <p:spPr>
          <a:xfrm>
            <a:off x="8395718" y="4925216"/>
            <a:ext cx="3729620" cy="1325856"/>
          </a:xfrm>
          <a:prstGeom prst="rect">
            <a:avLst/>
          </a:prstGeom>
          <a:no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Organigramme : Connecteur page suivante 63">
            <a:extLst>
              <a:ext uri="{FF2B5EF4-FFF2-40B4-BE49-F238E27FC236}">
                <a16:creationId xmlns:a16="http://schemas.microsoft.com/office/drawing/2014/main" id="{366C08AD-BBA2-FE1A-C081-5FA100624299}"/>
              </a:ext>
            </a:extLst>
          </p:cNvPr>
          <p:cNvSpPr/>
          <p:nvPr/>
        </p:nvSpPr>
        <p:spPr>
          <a:xfrm rot="16200000">
            <a:off x="436128" y="-436129"/>
            <a:ext cx="901732" cy="1773990"/>
          </a:xfrm>
          <a:prstGeom prst="flowChartOffpageConnector">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5" name="ZoneTexte 64">
            <a:extLst>
              <a:ext uri="{FF2B5EF4-FFF2-40B4-BE49-F238E27FC236}">
                <a16:creationId xmlns:a16="http://schemas.microsoft.com/office/drawing/2014/main" id="{F4AD56FD-717D-0E91-530C-53D45FFAB8E8}"/>
              </a:ext>
            </a:extLst>
          </p:cNvPr>
          <p:cNvSpPr txBox="1"/>
          <p:nvPr/>
        </p:nvSpPr>
        <p:spPr>
          <a:xfrm>
            <a:off x="118133" y="81867"/>
            <a:ext cx="1247800" cy="677108"/>
          </a:xfrm>
          <a:prstGeom prst="rect">
            <a:avLst/>
          </a:prstGeom>
          <a:noFill/>
        </p:spPr>
        <p:txBody>
          <a:bodyPr wrap="square" rtlCol="0">
            <a:spAutoFit/>
          </a:bodyPr>
          <a:lstStyle/>
          <a:p>
            <a:pPr algn="ctr"/>
            <a:r>
              <a:rPr lang="fr-FR" sz="2400" b="1" dirty="0">
                <a:latin typeface="Arial Narrow" panose="020B0606020202030204" pitchFamily="34" charset="0"/>
              </a:rPr>
              <a:t>Jour 1</a:t>
            </a:r>
          </a:p>
          <a:p>
            <a:pPr algn="ctr"/>
            <a:r>
              <a:rPr lang="fr-FR" sz="1400" dirty="0">
                <a:solidFill>
                  <a:schemeClr val="bg1"/>
                </a:solidFill>
                <a:latin typeface="Arial Narrow" panose="020B0606020202030204" pitchFamily="34" charset="0"/>
              </a:rPr>
              <a:t>Soirée</a:t>
            </a:r>
            <a:endParaRPr lang="fr-FR" dirty="0">
              <a:solidFill>
                <a:schemeClr val="bg1"/>
              </a:solidFill>
              <a:latin typeface="Arial Narrow" panose="020B0606020202030204" pitchFamily="34" charset="0"/>
            </a:endParaRPr>
          </a:p>
        </p:txBody>
      </p:sp>
      <p:sp>
        <p:nvSpPr>
          <p:cNvPr id="2" name="Espace réservé du numéro de diapositive 1">
            <a:extLst>
              <a:ext uri="{FF2B5EF4-FFF2-40B4-BE49-F238E27FC236}">
                <a16:creationId xmlns:a16="http://schemas.microsoft.com/office/drawing/2014/main" id="{AA357D29-DA52-3C9B-C810-92969D56FDD2}"/>
              </a:ext>
            </a:extLst>
          </p:cNvPr>
          <p:cNvSpPr>
            <a:spLocks noGrp="1"/>
          </p:cNvSpPr>
          <p:nvPr>
            <p:ph type="sldNum" sz="quarter" idx="12"/>
          </p:nvPr>
        </p:nvSpPr>
        <p:spPr/>
        <p:txBody>
          <a:bodyPr/>
          <a:lstStyle/>
          <a:p>
            <a:fld id="{D1EF6AC7-1DA7-45C6-9838-D7A25B92C10C}" type="slidenum">
              <a:rPr lang="fr-FR" smtClean="0"/>
              <a:t>7</a:t>
            </a:fld>
            <a:endParaRPr lang="fr-FR"/>
          </a:p>
        </p:txBody>
      </p:sp>
      <p:sp>
        <p:nvSpPr>
          <p:cNvPr id="5" name="ZoneTexte 4">
            <a:extLst>
              <a:ext uri="{FF2B5EF4-FFF2-40B4-BE49-F238E27FC236}">
                <a16:creationId xmlns:a16="http://schemas.microsoft.com/office/drawing/2014/main" id="{A7AAB1E3-6533-A705-DB4F-7252F0D58D76}"/>
              </a:ext>
            </a:extLst>
          </p:cNvPr>
          <p:cNvSpPr txBox="1"/>
          <p:nvPr/>
        </p:nvSpPr>
        <p:spPr>
          <a:xfrm>
            <a:off x="7291294" y="6431190"/>
            <a:ext cx="3675600" cy="215444"/>
          </a:xfrm>
          <a:prstGeom prst="rect">
            <a:avLst/>
          </a:prstGeom>
          <a:noFill/>
        </p:spPr>
        <p:txBody>
          <a:bodyPr wrap="square" rtlCol="0">
            <a:spAutoFit/>
          </a:bodyPr>
          <a:lstStyle/>
          <a:p>
            <a:r>
              <a:rPr lang="fr-FR" sz="800" dirty="0">
                <a:solidFill>
                  <a:schemeClr val="bg1"/>
                </a:solidFill>
                <a:latin typeface="Arial" panose="020B0604020202020204" pitchFamily="34" charset="0"/>
                <a:cs typeface="Arial" panose="020B0604020202020204" pitchFamily="34" charset="0"/>
                <a:hlinkClick r:id="rId25">
                  <a:extLst>
                    <a:ext uri="{A12FA001-AC4F-418D-AE19-62706E023703}">
                      <ahyp:hlinkClr xmlns:ahyp="http://schemas.microsoft.com/office/drawing/2018/hyperlinkcolor" val="tx"/>
                    </a:ext>
                  </a:extLst>
                </a:hlinkClick>
              </a:rPr>
              <a:t>www.mission-agents-secrets.com</a:t>
            </a:r>
            <a:r>
              <a:rPr lang="fr-FR" sz="800" dirty="0">
                <a:solidFill>
                  <a:schemeClr val="bg1"/>
                </a:solidFill>
                <a:latin typeface="Arial" panose="020B0604020202020204" pitchFamily="34" charset="0"/>
                <a:cs typeface="Arial" panose="020B0604020202020204" pitchFamily="34" charset="0"/>
              </a:rPr>
              <a:t> Présentation client – version moyenne 1.0</a:t>
            </a:r>
          </a:p>
        </p:txBody>
      </p:sp>
    </p:spTree>
    <p:extLst>
      <p:ext uri="{BB962C8B-B14F-4D97-AF65-F5344CB8AC3E}">
        <p14:creationId xmlns:p14="http://schemas.microsoft.com/office/powerpoint/2010/main" val="41072093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 26">
            <a:extLst>
              <a:ext uri="{FF2B5EF4-FFF2-40B4-BE49-F238E27FC236}">
                <a16:creationId xmlns:a16="http://schemas.microsoft.com/office/drawing/2014/main" id="{B6FC7718-A254-811C-FC10-6FA661AAC6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204080">
            <a:off x="4957157" y="-213700"/>
            <a:ext cx="7128466" cy="7128466"/>
          </a:xfrm>
          <a:prstGeom prst="rect">
            <a:avLst/>
          </a:prstGeom>
        </p:spPr>
      </p:pic>
      <p:sp>
        <p:nvSpPr>
          <p:cNvPr id="22" name="Rectangle 21">
            <a:extLst>
              <a:ext uri="{FF2B5EF4-FFF2-40B4-BE49-F238E27FC236}">
                <a16:creationId xmlns:a16="http://schemas.microsoft.com/office/drawing/2014/main" id="{9B012D1F-2829-FFC7-510F-25A7709EEAAE}"/>
              </a:ext>
            </a:extLst>
          </p:cNvPr>
          <p:cNvSpPr/>
          <p:nvPr/>
        </p:nvSpPr>
        <p:spPr>
          <a:xfrm>
            <a:off x="0" y="0"/>
            <a:ext cx="12192000" cy="6858000"/>
          </a:xfrm>
          <a:prstGeom prst="rect">
            <a:avLst/>
          </a:prstGeom>
          <a:solidFill>
            <a:srgbClr val="FFFFFF">
              <a:alpha val="94902"/>
            </a:srgb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endParaRPr lang="fr-FR"/>
          </a:p>
        </p:txBody>
      </p:sp>
      <p:sp>
        <p:nvSpPr>
          <p:cNvPr id="20" name="Rectangle 19">
            <a:extLst>
              <a:ext uri="{FF2B5EF4-FFF2-40B4-BE49-F238E27FC236}">
                <a16:creationId xmlns:a16="http://schemas.microsoft.com/office/drawing/2014/main" id="{6D5A02F2-7C22-F06D-4696-EC2AC511458A}"/>
              </a:ext>
            </a:extLst>
          </p:cNvPr>
          <p:cNvSpPr/>
          <p:nvPr/>
        </p:nvSpPr>
        <p:spPr>
          <a:xfrm>
            <a:off x="0" y="4929172"/>
            <a:ext cx="12192000" cy="1384931"/>
          </a:xfrm>
          <a:prstGeom prst="rect">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5A137180-5641-267F-80A2-841602BCCD45}"/>
              </a:ext>
            </a:extLst>
          </p:cNvPr>
          <p:cNvPicPr>
            <a:picLocks noChangeAspect="1"/>
          </p:cNvPicPr>
          <p:nvPr/>
        </p:nvPicPr>
        <p:blipFill rotWithShape="1">
          <a:blip r:embed="rId3">
            <a:extLst>
              <a:ext uri="{28A0092B-C50C-407E-A947-70E740481C1C}">
                <a14:useLocalDpi xmlns:a14="http://schemas.microsoft.com/office/drawing/2010/main" val="0"/>
              </a:ext>
            </a:extLst>
          </a:blip>
          <a:srcRect t="44652" b="48584"/>
          <a:stretch/>
        </p:blipFill>
        <p:spPr>
          <a:xfrm>
            <a:off x="0" y="6314104"/>
            <a:ext cx="12192000" cy="549871"/>
          </a:xfrm>
          <a:prstGeom prst="rect">
            <a:avLst/>
          </a:prstGeom>
        </p:spPr>
      </p:pic>
      <p:pic>
        <p:nvPicPr>
          <p:cNvPr id="15" name="Image 14">
            <a:extLst>
              <a:ext uri="{FF2B5EF4-FFF2-40B4-BE49-F238E27FC236}">
                <a16:creationId xmlns:a16="http://schemas.microsoft.com/office/drawing/2014/main" id="{62A7E63B-62FB-CB57-D98C-6FF846B6CA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2605" y="129084"/>
            <a:ext cx="2456077" cy="614019"/>
          </a:xfrm>
          <a:prstGeom prst="rect">
            <a:avLst/>
          </a:prstGeom>
        </p:spPr>
      </p:pic>
      <p:sp>
        <p:nvSpPr>
          <p:cNvPr id="19" name="ZoneTexte 18">
            <a:extLst>
              <a:ext uri="{FF2B5EF4-FFF2-40B4-BE49-F238E27FC236}">
                <a16:creationId xmlns:a16="http://schemas.microsoft.com/office/drawing/2014/main" id="{FA820595-72BD-4A52-3385-8A5C7A0CB0AA}"/>
              </a:ext>
            </a:extLst>
          </p:cNvPr>
          <p:cNvSpPr txBox="1"/>
          <p:nvPr/>
        </p:nvSpPr>
        <p:spPr>
          <a:xfrm>
            <a:off x="2347331" y="239308"/>
            <a:ext cx="7106025" cy="369332"/>
          </a:xfrm>
          <a:prstGeom prst="rect">
            <a:avLst/>
          </a:prstGeom>
          <a:noFill/>
        </p:spPr>
        <p:txBody>
          <a:bodyPr wrap="square" rtlCol="0">
            <a:spAutoFit/>
          </a:bodyPr>
          <a:lstStyle/>
          <a:p>
            <a:r>
              <a:rPr lang="fr-FR" dirty="0">
                <a:solidFill>
                  <a:srgbClr val="FFCC00"/>
                </a:solidFill>
                <a:latin typeface="Arial Black" panose="020B0A04020102020204" pitchFamily="34" charset="0"/>
              </a:rPr>
              <a:t>Le Casino Fourrure</a:t>
            </a:r>
          </a:p>
        </p:txBody>
      </p:sp>
      <p:sp>
        <p:nvSpPr>
          <p:cNvPr id="64" name="Organigramme : Connecteur page suivante 63">
            <a:extLst>
              <a:ext uri="{FF2B5EF4-FFF2-40B4-BE49-F238E27FC236}">
                <a16:creationId xmlns:a16="http://schemas.microsoft.com/office/drawing/2014/main" id="{366C08AD-BBA2-FE1A-C081-5FA100624299}"/>
              </a:ext>
            </a:extLst>
          </p:cNvPr>
          <p:cNvSpPr/>
          <p:nvPr/>
        </p:nvSpPr>
        <p:spPr>
          <a:xfrm rot="16200000">
            <a:off x="436128" y="-436129"/>
            <a:ext cx="901732" cy="1773990"/>
          </a:xfrm>
          <a:prstGeom prst="flowChartOffpageConnector">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5" name="ZoneTexte 64">
            <a:extLst>
              <a:ext uri="{FF2B5EF4-FFF2-40B4-BE49-F238E27FC236}">
                <a16:creationId xmlns:a16="http://schemas.microsoft.com/office/drawing/2014/main" id="{F4AD56FD-717D-0E91-530C-53D45FFAB8E8}"/>
              </a:ext>
            </a:extLst>
          </p:cNvPr>
          <p:cNvSpPr txBox="1"/>
          <p:nvPr/>
        </p:nvSpPr>
        <p:spPr>
          <a:xfrm>
            <a:off x="118133" y="81867"/>
            <a:ext cx="1247800" cy="677108"/>
          </a:xfrm>
          <a:prstGeom prst="rect">
            <a:avLst/>
          </a:prstGeom>
          <a:noFill/>
        </p:spPr>
        <p:txBody>
          <a:bodyPr wrap="square" rtlCol="0">
            <a:spAutoFit/>
          </a:bodyPr>
          <a:lstStyle/>
          <a:p>
            <a:pPr algn="ctr"/>
            <a:r>
              <a:rPr lang="fr-FR" sz="2400" b="1" dirty="0">
                <a:latin typeface="Arial Narrow" panose="020B0606020202030204" pitchFamily="34" charset="0"/>
              </a:rPr>
              <a:t>Jour 1</a:t>
            </a:r>
          </a:p>
          <a:p>
            <a:pPr algn="ctr"/>
            <a:r>
              <a:rPr lang="fr-FR" sz="1400" dirty="0">
                <a:solidFill>
                  <a:schemeClr val="bg1"/>
                </a:solidFill>
                <a:latin typeface="Arial Narrow" panose="020B0606020202030204" pitchFamily="34" charset="0"/>
              </a:rPr>
              <a:t>Soirée</a:t>
            </a:r>
            <a:endParaRPr lang="fr-FR" dirty="0">
              <a:solidFill>
                <a:schemeClr val="bg1"/>
              </a:solidFill>
              <a:latin typeface="Arial Narrow" panose="020B0606020202030204" pitchFamily="34" charset="0"/>
            </a:endParaRPr>
          </a:p>
        </p:txBody>
      </p:sp>
      <p:sp>
        <p:nvSpPr>
          <p:cNvPr id="2" name="Espace réservé du numéro de diapositive 1">
            <a:extLst>
              <a:ext uri="{FF2B5EF4-FFF2-40B4-BE49-F238E27FC236}">
                <a16:creationId xmlns:a16="http://schemas.microsoft.com/office/drawing/2014/main" id="{AA357D29-DA52-3C9B-C810-92969D56FDD2}"/>
              </a:ext>
            </a:extLst>
          </p:cNvPr>
          <p:cNvSpPr>
            <a:spLocks noGrp="1"/>
          </p:cNvSpPr>
          <p:nvPr>
            <p:ph type="sldNum" sz="quarter" idx="12"/>
          </p:nvPr>
        </p:nvSpPr>
        <p:spPr/>
        <p:txBody>
          <a:bodyPr/>
          <a:lstStyle/>
          <a:p>
            <a:fld id="{D1EF6AC7-1DA7-45C6-9838-D7A25B92C10C}" type="slidenum">
              <a:rPr lang="fr-FR" smtClean="0"/>
              <a:t>8</a:t>
            </a:fld>
            <a:endParaRPr lang="fr-FR"/>
          </a:p>
        </p:txBody>
      </p:sp>
      <p:sp>
        <p:nvSpPr>
          <p:cNvPr id="5" name="ZoneTexte 4">
            <a:extLst>
              <a:ext uri="{FF2B5EF4-FFF2-40B4-BE49-F238E27FC236}">
                <a16:creationId xmlns:a16="http://schemas.microsoft.com/office/drawing/2014/main" id="{A7AAB1E3-6533-A705-DB4F-7252F0D58D76}"/>
              </a:ext>
            </a:extLst>
          </p:cNvPr>
          <p:cNvSpPr txBox="1"/>
          <p:nvPr/>
        </p:nvSpPr>
        <p:spPr>
          <a:xfrm>
            <a:off x="7291294" y="6431190"/>
            <a:ext cx="3675600" cy="215444"/>
          </a:xfrm>
          <a:prstGeom prst="rect">
            <a:avLst/>
          </a:prstGeom>
          <a:noFill/>
        </p:spPr>
        <p:txBody>
          <a:bodyPr wrap="square" rtlCol="0">
            <a:spAutoFit/>
          </a:bodyPr>
          <a:lstStyle/>
          <a:p>
            <a:r>
              <a:rPr lang="fr-FR" sz="800" dirty="0">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www.mission-agents-secrets.com</a:t>
            </a:r>
            <a:r>
              <a:rPr lang="fr-FR" sz="800" dirty="0">
                <a:solidFill>
                  <a:schemeClr val="bg1"/>
                </a:solidFill>
                <a:latin typeface="Arial" panose="020B0604020202020204" pitchFamily="34" charset="0"/>
                <a:cs typeface="Arial" panose="020B0604020202020204" pitchFamily="34" charset="0"/>
              </a:rPr>
              <a:t> Présentation client – version moyenne 1.0</a:t>
            </a:r>
          </a:p>
        </p:txBody>
      </p:sp>
      <p:pic>
        <p:nvPicPr>
          <p:cNvPr id="6" name="Image 5">
            <a:extLst>
              <a:ext uri="{FF2B5EF4-FFF2-40B4-BE49-F238E27FC236}">
                <a16:creationId xmlns:a16="http://schemas.microsoft.com/office/drawing/2014/main" id="{926C6BE9-81A3-1C21-EFF9-9A93309169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26461" y="4021001"/>
            <a:ext cx="2469539" cy="1850365"/>
          </a:xfrm>
          <a:prstGeom prst="rect">
            <a:avLst/>
          </a:prstGeom>
        </p:spPr>
      </p:pic>
      <p:pic>
        <p:nvPicPr>
          <p:cNvPr id="9" name="Image 8">
            <a:extLst>
              <a:ext uri="{FF2B5EF4-FFF2-40B4-BE49-F238E27FC236}">
                <a16:creationId xmlns:a16="http://schemas.microsoft.com/office/drawing/2014/main" id="{10DDD268-025C-602F-5510-B7C0F375F0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8133" y="1013022"/>
            <a:ext cx="2903128" cy="2903128"/>
          </a:xfrm>
          <a:prstGeom prst="rect">
            <a:avLst/>
          </a:prstGeom>
        </p:spPr>
      </p:pic>
      <p:pic>
        <p:nvPicPr>
          <p:cNvPr id="12" name="Image 11">
            <a:extLst>
              <a:ext uri="{FF2B5EF4-FFF2-40B4-BE49-F238E27FC236}">
                <a16:creationId xmlns:a16="http://schemas.microsoft.com/office/drawing/2014/main" id="{B38BD5CE-A54C-4066-0372-83BA0E859D2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85719" y="2528047"/>
            <a:ext cx="1843991" cy="1381657"/>
          </a:xfrm>
          <a:prstGeom prst="rect">
            <a:avLst/>
          </a:prstGeom>
        </p:spPr>
      </p:pic>
      <p:pic>
        <p:nvPicPr>
          <p:cNvPr id="17" name="Image 16">
            <a:extLst>
              <a:ext uri="{FF2B5EF4-FFF2-40B4-BE49-F238E27FC236}">
                <a16:creationId xmlns:a16="http://schemas.microsoft.com/office/drawing/2014/main" id="{2E0FC19F-07F7-9F2E-D955-0098C02A0E8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74970" y="4021001"/>
            <a:ext cx="2767596" cy="2075697"/>
          </a:xfrm>
          <a:prstGeom prst="rect">
            <a:avLst/>
          </a:prstGeom>
        </p:spPr>
      </p:pic>
      <p:pic>
        <p:nvPicPr>
          <p:cNvPr id="21" name="Image 20">
            <a:extLst>
              <a:ext uri="{FF2B5EF4-FFF2-40B4-BE49-F238E27FC236}">
                <a16:creationId xmlns:a16="http://schemas.microsoft.com/office/drawing/2014/main" id="{60C84D95-4004-79EA-46A2-ED940CBA5FE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2972" y="4021001"/>
            <a:ext cx="2844800" cy="2133600"/>
          </a:xfrm>
          <a:prstGeom prst="rect">
            <a:avLst/>
          </a:prstGeom>
        </p:spPr>
      </p:pic>
      <p:pic>
        <p:nvPicPr>
          <p:cNvPr id="28" name="Image 27">
            <a:extLst>
              <a:ext uri="{FF2B5EF4-FFF2-40B4-BE49-F238E27FC236}">
                <a16:creationId xmlns:a16="http://schemas.microsoft.com/office/drawing/2014/main" id="{7A7637BC-FCB0-7540-E1D3-6A3EFBF931F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44436" y="1295148"/>
            <a:ext cx="3489446" cy="2614556"/>
          </a:xfrm>
          <a:prstGeom prst="rect">
            <a:avLst/>
          </a:prstGeom>
        </p:spPr>
      </p:pic>
      <p:pic>
        <p:nvPicPr>
          <p:cNvPr id="32" name="Image 31">
            <a:extLst>
              <a:ext uri="{FF2B5EF4-FFF2-40B4-BE49-F238E27FC236}">
                <a16:creationId xmlns:a16="http://schemas.microsoft.com/office/drawing/2014/main" id="{24C863BE-52EB-3D79-18D6-1D4208F83BB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29094" y="4021001"/>
            <a:ext cx="2383678" cy="1589119"/>
          </a:xfrm>
          <a:prstGeom prst="rect">
            <a:avLst/>
          </a:prstGeom>
        </p:spPr>
      </p:pic>
      <p:pic>
        <p:nvPicPr>
          <p:cNvPr id="34" name="Image 33">
            <a:extLst>
              <a:ext uri="{FF2B5EF4-FFF2-40B4-BE49-F238E27FC236}">
                <a16:creationId xmlns:a16="http://schemas.microsoft.com/office/drawing/2014/main" id="{92DAD9BB-637F-305B-B99D-8D304674A73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785719" y="1071548"/>
            <a:ext cx="1843991" cy="1381657"/>
          </a:xfrm>
          <a:prstGeom prst="rect">
            <a:avLst/>
          </a:prstGeom>
        </p:spPr>
      </p:pic>
      <p:pic>
        <p:nvPicPr>
          <p:cNvPr id="37" name="Image 36">
            <a:extLst>
              <a:ext uri="{FF2B5EF4-FFF2-40B4-BE49-F238E27FC236}">
                <a16:creationId xmlns:a16="http://schemas.microsoft.com/office/drawing/2014/main" id="{151CD327-013A-F54A-B18A-EDAA2E54B87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742499" y="1412495"/>
            <a:ext cx="3331368" cy="2496112"/>
          </a:xfrm>
          <a:prstGeom prst="rect">
            <a:avLst/>
          </a:prstGeom>
        </p:spPr>
      </p:pic>
    </p:spTree>
    <p:extLst>
      <p:ext uri="{BB962C8B-B14F-4D97-AF65-F5344CB8AC3E}">
        <p14:creationId xmlns:p14="http://schemas.microsoft.com/office/powerpoint/2010/main" val="2850197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 26">
            <a:extLst>
              <a:ext uri="{FF2B5EF4-FFF2-40B4-BE49-F238E27FC236}">
                <a16:creationId xmlns:a16="http://schemas.microsoft.com/office/drawing/2014/main" id="{B6FC7718-A254-811C-FC10-6FA661AAC6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204080">
            <a:off x="4957157" y="-213700"/>
            <a:ext cx="7128466" cy="7128466"/>
          </a:xfrm>
          <a:prstGeom prst="rect">
            <a:avLst/>
          </a:prstGeom>
        </p:spPr>
      </p:pic>
      <p:sp>
        <p:nvSpPr>
          <p:cNvPr id="22" name="Rectangle 21">
            <a:extLst>
              <a:ext uri="{FF2B5EF4-FFF2-40B4-BE49-F238E27FC236}">
                <a16:creationId xmlns:a16="http://schemas.microsoft.com/office/drawing/2014/main" id="{9B012D1F-2829-FFC7-510F-25A7709EEAAE}"/>
              </a:ext>
            </a:extLst>
          </p:cNvPr>
          <p:cNvSpPr/>
          <p:nvPr/>
        </p:nvSpPr>
        <p:spPr>
          <a:xfrm>
            <a:off x="0" y="0"/>
            <a:ext cx="12192000" cy="6858000"/>
          </a:xfrm>
          <a:prstGeom prst="rect">
            <a:avLst/>
          </a:prstGeom>
          <a:solidFill>
            <a:srgbClr val="FFFFFF">
              <a:alpha val="94902"/>
            </a:srgb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endParaRPr lang="fr-FR"/>
          </a:p>
        </p:txBody>
      </p:sp>
      <p:sp>
        <p:nvSpPr>
          <p:cNvPr id="20" name="Rectangle 19">
            <a:extLst>
              <a:ext uri="{FF2B5EF4-FFF2-40B4-BE49-F238E27FC236}">
                <a16:creationId xmlns:a16="http://schemas.microsoft.com/office/drawing/2014/main" id="{6D5A02F2-7C22-F06D-4696-EC2AC511458A}"/>
              </a:ext>
            </a:extLst>
          </p:cNvPr>
          <p:cNvSpPr/>
          <p:nvPr/>
        </p:nvSpPr>
        <p:spPr>
          <a:xfrm>
            <a:off x="0" y="4929172"/>
            <a:ext cx="12192000" cy="1384931"/>
          </a:xfrm>
          <a:prstGeom prst="rect">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5A137180-5641-267F-80A2-841602BCCD45}"/>
              </a:ext>
            </a:extLst>
          </p:cNvPr>
          <p:cNvPicPr>
            <a:picLocks noChangeAspect="1"/>
          </p:cNvPicPr>
          <p:nvPr/>
        </p:nvPicPr>
        <p:blipFill rotWithShape="1">
          <a:blip r:embed="rId3">
            <a:extLst>
              <a:ext uri="{28A0092B-C50C-407E-A947-70E740481C1C}">
                <a14:useLocalDpi xmlns:a14="http://schemas.microsoft.com/office/drawing/2010/main" val="0"/>
              </a:ext>
            </a:extLst>
          </a:blip>
          <a:srcRect t="44652" b="48584"/>
          <a:stretch/>
        </p:blipFill>
        <p:spPr>
          <a:xfrm>
            <a:off x="0" y="6314104"/>
            <a:ext cx="12192000" cy="549871"/>
          </a:xfrm>
          <a:prstGeom prst="rect">
            <a:avLst/>
          </a:prstGeom>
        </p:spPr>
      </p:pic>
      <p:pic>
        <p:nvPicPr>
          <p:cNvPr id="15" name="Image 14">
            <a:extLst>
              <a:ext uri="{FF2B5EF4-FFF2-40B4-BE49-F238E27FC236}">
                <a16:creationId xmlns:a16="http://schemas.microsoft.com/office/drawing/2014/main" id="{62A7E63B-62FB-CB57-D98C-6FF846B6CA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2605" y="129084"/>
            <a:ext cx="2456077" cy="614019"/>
          </a:xfrm>
          <a:prstGeom prst="rect">
            <a:avLst/>
          </a:prstGeom>
        </p:spPr>
      </p:pic>
      <p:sp>
        <p:nvSpPr>
          <p:cNvPr id="19" name="ZoneTexte 18">
            <a:extLst>
              <a:ext uri="{FF2B5EF4-FFF2-40B4-BE49-F238E27FC236}">
                <a16:creationId xmlns:a16="http://schemas.microsoft.com/office/drawing/2014/main" id="{FA820595-72BD-4A52-3385-8A5C7A0CB0AA}"/>
              </a:ext>
            </a:extLst>
          </p:cNvPr>
          <p:cNvSpPr txBox="1"/>
          <p:nvPr/>
        </p:nvSpPr>
        <p:spPr>
          <a:xfrm>
            <a:off x="2347331" y="239308"/>
            <a:ext cx="7106025" cy="369332"/>
          </a:xfrm>
          <a:prstGeom prst="rect">
            <a:avLst/>
          </a:prstGeom>
          <a:noFill/>
        </p:spPr>
        <p:txBody>
          <a:bodyPr wrap="square" rtlCol="0">
            <a:spAutoFit/>
          </a:bodyPr>
          <a:lstStyle/>
          <a:p>
            <a:r>
              <a:rPr lang="fr-FR" dirty="0">
                <a:solidFill>
                  <a:srgbClr val="FFCC00"/>
                </a:solidFill>
                <a:latin typeface="Arial Black" panose="020B0A04020102020204" pitchFamily="34" charset="0"/>
              </a:rPr>
              <a:t>Notre choix de table pour votre événement</a:t>
            </a:r>
          </a:p>
        </p:txBody>
      </p:sp>
      <p:sp>
        <p:nvSpPr>
          <p:cNvPr id="64" name="Organigramme : Connecteur page suivante 63">
            <a:extLst>
              <a:ext uri="{FF2B5EF4-FFF2-40B4-BE49-F238E27FC236}">
                <a16:creationId xmlns:a16="http://schemas.microsoft.com/office/drawing/2014/main" id="{366C08AD-BBA2-FE1A-C081-5FA100624299}"/>
              </a:ext>
            </a:extLst>
          </p:cNvPr>
          <p:cNvSpPr/>
          <p:nvPr/>
        </p:nvSpPr>
        <p:spPr>
          <a:xfrm rot="16200000">
            <a:off x="436128" y="-436129"/>
            <a:ext cx="901732" cy="1773990"/>
          </a:xfrm>
          <a:prstGeom prst="flowChartOffpageConnector">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5" name="ZoneTexte 64">
            <a:extLst>
              <a:ext uri="{FF2B5EF4-FFF2-40B4-BE49-F238E27FC236}">
                <a16:creationId xmlns:a16="http://schemas.microsoft.com/office/drawing/2014/main" id="{F4AD56FD-717D-0E91-530C-53D45FFAB8E8}"/>
              </a:ext>
            </a:extLst>
          </p:cNvPr>
          <p:cNvSpPr txBox="1"/>
          <p:nvPr/>
        </p:nvSpPr>
        <p:spPr>
          <a:xfrm>
            <a:off x="118133" y="81867"/>
            <a:ext cx="1247800" cy="677108"/>
          </a:xfrm>
          <a:prstGeom prst="rect">
            <a:avLst/>
          </a:prstGeom>
          <a:noFill/>
        </p:spPr>
        <p:txBody>
          <a:bodyPr wrap="square" rtlCol="0">
            <a:spAutoFit/>
          </a:bodyPr>
          <a:lstStyle/>
          <a:p>
            <a:pPr algn="ctr"/>
            <a:r>
              <a:rPr lang="fr-FR" sz="2400" b="1" dirty="0">
                <a:latin typeface="Arial Narrow" panose="020B0606020202030204" pitchFamily="34" charset="0"/>
              </a:rPr>
              <a:t>Tables</a:t>
            </a:r>
          </a:p>
          <a:p>
            <a:pPr algn="ctr"/>
            <a:r>
              <a:rPr lang="fr-FR" sz="1400" dirty="0">
                <a:solidFill>
                  <a:schemeClr val="bg1"/>
                </a:solidFill>
                <a:latin typeface="Arial Narrow" panose="020B0606020202030204" pitchFamily="34" charset="0"/>
              </a:rPr>
              <a:t>Casino</a:t>
            </a:r>
            <a:endParaRPr lang="fr-FR" dirty="0">
              <a:solidFill>
                <a:schemeClr val="bg1"/>
              </a:solidFill>
              <a:latin typeface="Arial Narrow" panose="020B0606020202030204" pitchFamily="34" charset="0"/>
            </a:endParaRPr>
          </a:p>
        </p:txBody>
      </p:sp>
      <p:sp>
        <p:nvSpPr>
          <p:cNvPr id="2" name="Espace réservé du numéro de diapositive 1">
            <a:extLst>
              <a:ext uri="{FF2B5EF4-FFF2-40B4-BE49-F238E27FC236}">
                <a16:creationId xmlns:a16="http://schemas.microsoft.com/office/drawing/2014/main" id="{AA357D29-DA52-3C9B-C810-92969D56FDD2}"/>
              </a:ext>
            </a:extLst>
          </p:cNvPr>
          <p:cNvSpPr>
            <a:spLocks noGrp="1"/>
          </p:cNvSpPr>
          <p:nvPr>
            <p:ph type="sldNum" sz="quarter" idx="12"/>
          </p:nvPr>
        </p:nvSpPr>
        <p:spPr/>
        <p:txBody>
          <a:bodyPr/>
          <a:lstStyle/>
          <a:p>
            <a:fld id="{D1EF6AC7-1DA7-45C6-9838-D7A25B92C10C}" type="slidenum">
              <a:rPr lang="fr-FR" smtClean="0"/>
              <a:t>9</a:t>
            </a:fld>
            <a:endParaRPr lang="fr-FR"/>
          </a:p>
        </p:txBody>
      </p:sp>
      <p:sp>
        <p:nvSpPr>
          <p:cNvPr id="5" name="ZoneTexte 4">
            <a:extLst>
              <a:ext uri="{FF2B5EF4-FFF2-40B4-BE49-F238E27FC236}">
                <a16:creationId xmlns:a16="http://schemas.microsoft.com/office/drawing/2014/main" id="{A7AAB1E3-6533-A705-DB4F-7252F0D58D76}"/>
              </a:ext>
            </a:extLst>
          </p:cNvPr>
          <p:cNvSpPr txBox="1"/>
          <p:nvPr/>
        </p:nvSpPr>
        <p:spPr>
          <a:xfrm>
            <a:off x="7291294" y="6431190"/>
            <a:ext cx="3675600" cy="215444"/>
          </a:xfrm>
          <a:prstGeom prst="rect">
            <a:avLst/>
          </a:prstGeom>
          <a:noFill/>
        </p:spPr>
        <p:txBody>
          <a:bodyPr wrap="square" rtlCol="0">
            <a:spAutoFit/>
          </a:bodyPr>
          <a:lstStyle/>
          <a:p>
            <a:r>
              <a:rPr lang="fr-FR" sz="800" dirty="0">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www.mission-agents-secrets.com</a:t>
            </a:r>
            <a:r>
              <a:rPr lang="fr-FR" sz="800" dirty="0">
                <a:solidFill>
                  <a:schemeClr val="bg1"/>
                </a:solidFill>
                <a:latin typeface="Arial" panose="020B0604020202020204" pitchFamily="34" charset="0"/>
                <a:cs typeface="Arial" panose="020B0604020202020204" pitchFamily="34" charset="0"/>
              </a:rPr>
              <a:t> Présentation client – version moyenne 1.0</a:t>
            </a:r>
          </a:p>
        </p:txBody>
      </p:sp>
      <p:pic>
        <p:nvPicPr>
          <p:cNvPr id="4" name="Image 3">
            <a:extLst>
              <a:ext uri="{FF2B5EF4-FFF2-40B4-BE49-F238E27FC236}">
                <a16:creationId xmlns:a16="http://schemas.microsoft.com/office/drawing/2014/main" id="{7C747CA5-74B1-E74D-BDB9-68D3724D70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8475" y="1700651"/>
            <a:ext cx="1894246" cy="2525661"/>
          </a:xfrm>
          <a:prstGeom prst="rect">
            <a:avLst/>
          </a:prstGeom>
        </p:spPr>
      </p:pic>
      <p:sp>
        <p:nvSpPr>
          <p:cNvPr id="23" name="ZoneTexte 22">
            <a:extLst>
              <a:ext uri="{FF2B5EF4-FFF2-40B4-BE49-F238E27FC236}">
                <a16:creationId xmlns:a16="http://schemas.microsoft.com/office/drawing/2014/main" id="{5B2A8D3A-43E8-AC4B-A1C1-63EDFD004ECC}"/>
              </a:ext>
            </a:extLst>
          </p:cNvPr>
          <p:cNvSpPr txBox="1"/>
          <p:nvPr/>
        </p:nvSpPr>
        <p:spPr>
          <a:xfrm>
            <a:off x="518041" y="4938726"/>
            <a:ext cx="1247800" cy="461665"/>
          </a:xfrm>
          <a:prstGeom prst="rect">
            <a:avLst/>
          </a:prstGeom>
          <a:noFill/>
        </p:spPr>
        <p:txBody>
          <a:bodyPr wrap="square" rtlCol="0">
            <a:spAutoFit/>
          </a:bodyPr>
          <a:lstStyle/>
          <a:p>
            <a:pPr algn="ctr"/>
            <a:r>
              <a:rPr lang="fr-FR" sz="2400" b="1" dirty="0">
                <a:latin typeface="Arial Narrow" panose="020B0606020202030204" pitchFamily="34" charset="0"/>
              </a:rPr>
              <a:t>Roulette</a:t>
            </a:r>
          </a:p>
        </p:txBody>
      </p:sp>
      <p:pic>
        <p:nvPicPr>
          <p:cNvPr id="24" name="Image 23">
            <a:extLst>
              <a:ext uri="{FF2B5EF4-FFF2-40B4-BE49-F238E27FC236}">
                <a16:creationId xmlns:a16="http://schemas.microsoft.com/office/drawing/2014/main" id="{FE34CDBF-F7AB-4A41-9E18-A863DE6052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32043" y="1700651"/>
            <a:ext cx="1894246" cy="2525661"/>
          </a:xfrm>
          <a:prstGeom prst="rect">
            <a:avLst/>
          </a:prstGeom>
        </p:spPr>
      </p:pic>
      <p:sp>
        <p:nvSpPr>
          <p:cNvPr id="26" name="ZoneTexte 25">
            <a:extLst>
              <a:ext uri="{FF2B5EF4-FFF2-40B4-BE49-F238E27FC236}">
                <a16:creationId xmlns:a16="http://schemas.microsoft.com/office/drawing/2014/main" id="{6429566B-7BF6-034A-8E35-BBBA7E57137D}"/>
              </a:ext>
            </a:extLst>
          </p:cNvPr>
          <p:cNvSpPr txBox="1"/>
          <p:nvPr/>
        </p:nvSpPr>
        <p:spPr>
          <a:xfrm>
            <a:off x="2162721" y="4938726"/>
            <a:ext cx="1782642" cy="461665"/>
          </a:xfrm>
          <a:prstGeom prst="rect">
            <a:avLst/>
          </a:prstGeom>
          <a:noFill/>
        </p:spPr>
        <p:txBody>
          <a:bodyPr wrap="square" rtlCol="0">
            <a:spAutoFit/>
          </a:bodyPr>
          <a:lstStyle/>
          <a:p>
            <a:pPr algn="ctr"/>
            <a:r>
              <a:rPr lang="fr-FR" sz="2400" b="1" dirty="0">
                <a:latin typeface="Arial Narrow" panose="020B0606020202030204" pitchFamily="34" charset="0"/>
              </a:rPr>
              <a:t>Black Jack</a:t>
            </a:r>
          </a:p>
        </p:txBody>
      </p:sp>
      <p:pic>
        <p:nvPicPr>
          <p:cNvPr id="8" name="Image 7">
            <a:extLst>
              <a:ext uri="{FF2B5EF4-FFF2-40B4-BE49-F238E27FC236}">
                <a16:creationId xmlns:a16="http://schemas.microsoft.com/office/drawing/2014/main" id="{39B649BF-64E5-3944-AF72-FFB94C064A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95612" y="1700651"/>
            <a:ext cx="1894246" cy="2525661"/>
          </a:xfrm>
          <a:prstGeom prst="rect">
            <a:avLst/>
          </a:prstGeom>
        </p:spPr>
      </p:pic>
      <p:pic>
        <p:nvPicPr>
          <p:cNvPr id="13" name="Image 12">
            <a:extLst>
              <a:ext uri="{FF2B5EF4-FFF2-40B4-BE49-F238E27FC236}">
                <a16:creationId xmlns:a16="http://schemas.microsoft.com/office/drawing/2014/main" id="{C4ABF868-8067-E74A-A136-BAF2FF6431F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59181" y="1715874"/>
            <a:ext cx="1894247" cy="2525662"/>
          </a:xfrm>
          <a:prstGeom prst="rect">
            <a:avLst/>
          </a:prstGeom>
        </p:spPr>
      </p:pic>
      <p:pic>
        <p:nvPicPr>
          <p:cNvPr id="16" name="Image 15">
            <a:extLst>
              <a:ext uri="{FF2B5EF4-FFF2-40B4-BE49-F238E27FC236}">
                <a16:creationId xmlns:a16="http://schemas.microsoft.com/office/drawing/2014/main" id="{14314614-4927-714D-83F7-ACDA57D5829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41525" y="1710449"/>
            <a:ext cx="1894247" cy="2525662"/>
          </a:xfrm>
          <a:prstGeom prst="rect">
            <a:avLst/>
          </a:prstGeom>
        </p:spPr>
      </p:pic>
      <p:pic>
        <p:nvPicPr>
          <p:cNvPr id="30" name="Image 29">
            <a:extLst>
              <a:ext uri="{FF2B5EF4-FFF2-40B4-BE49-F238E27FC236}">
                <a16:creationId xmlns:a16="http://schemas.microsoft.com/office/drawing/2014/main" id="{28F0EB7B-7F19-F747-91D0-A098367A1E2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105095" y="1715418"/>
            <a:ext cx="1890520" cy="2520693"/>
          </a:xfrm>
          <a:prstGeom prst="rect">
            <a:avLst/>
          </a:prstGeom>
        </p:spPr>
      </p:pic>
      <p:sp>
        <p:nvSpPr>
          <p:cNvPr id="36" name="ZoneTexte 35">
            <a:extLst>
              <a:ext uri="{FF2B5EF4-FFF2-40B4-BE49-F238E27FC236}">
                <a16:creationId xmlns:a16="http://schemas.microsoft.com/office/drawing/2014/main" id="{4CBC5359-9BC0-7742-9E3D-34091F1650D3}"/>
              </a:ext>
            </a:extLst>
          </p:cNvPr>
          <p:cNvSpPr txBox="1"/>
          <p:nvPr/>
        </p:nvSpPr>
        <p:spPr>
          <a:xfrm>
            <a:off x="4142588" y="4937462"/>
            <a:ext cx="1782642" cy="461665"/>
          </a:xfrm>
          <a:prstGeom prst="rect">
            <a:avLst/>
          </a:prstGeom>
          <a:noFill/>
        </p:spPr>
        <p:txBody>
          <a:bodyPr wrap="square" rtlCol="0">
            <a:spAutoFit/>
          </a:bodyPr>
          <a:lstStyle/>
          <a:p>
            <a:pPr algn="ctr"/>
            <a:r>
              <a:rPr lang="fr-FR" sz="2400" b="1" dirty="0">
                <a:latin typeface="Arial Narrow" panose="020B0606020202030204" pitchFamily="34" charset="0"/>
              </a:rPr>
              <a:t>Poker</a:t>
            </a:r>
          </a:p>
        </p:txBody>
      </p:sp>
      <p:sp>
        <p:nvSpPr>
          <p:cNvPr id="38" name="ZoneTexte 37">
            <a:extLst>
              <a:ext uri="{FF2B5EF4-FFF2-40B4-BE49-F238E27FC236}">
                <a16:creationId xmlns:a16="http://schemas.microsoft.com/office/drawing/2014/main" id="{82EA4920-AF11-0E44-9C04-FEA6958D4EA8}"/>
              </a:ext>
            </a:extLst>
          </p:cNvPr>
          <p:cNvSpPr txBox="1"/>
          <p:nvPr/>
        </p:nvSpPr>
        <p:spPr>
          <a:xfrm>
            <a:off x="6124124" y="4960042"/>
            <a:ext cx="1782642" cy="461665"/>
          </a:xfrm>
          <a:prstGeom prst="rect">
            <a:avLst/>
          </a:prstGeom>
          <a:noFill/>
        </p:spPr>
        <p:txBody>
          <a:bodyPr wrap="square" rtlCol="0">
            <a:spAutoFit/>
          </a:bodyPr>
          <a:lstStyle/>
          <a:p>
            <a:pPr algn="ctr"/>
            <a:r>
              <a:rPr lang="fr-FR" sz="2400" b="1" dirty="0">
                <a:latin typeface="Arial Narrow" panose="020B0606020202030204" pitchFamily="34" charset="0"/>
              </a:rPr>
              <a:t>Boule</a:t>
            </a:r>
          </a:p>
        </p:txBody>
      </p:sp>
      <p:sp>
        <p:nvSpPr>
          <p:cNvPr id="39" name="ZoneTexte 38">
            <a:extLst>
              <a:ext uri="{FF2B5EF4-FFF2-40B4-BE49-F238E27FC236}">
                <a16:creationId xmlns:a16="http://schemas.microsoft.com/office/drawing/2014/main" id="{A1F79390-1E03-BD4D-BB55-F48A86F13D8A}"/>
              </a:ext>
            </a:extLst>
          </p:cNvPr>
          <p:cNvSpPr txBox="1"/>
          <p:nvPr/>
        </p:nvSpPr>
        <p:spPr>
          <a:xfrm>
            <a:off x="8105660" y="5004382"/>
            <a:ext cx="2085942" cy="461665"/>
          </a:xfrm>
          <a:prstGeom prst="rect">
            <a:avLst/>
          </a:prstGeom>
          <a:noFill/>
        </p:spPr>
        <p:txBody>
          <a:bodyPr wrap="square" rtlCol="0">
            <a:spAutoFit/>
          </a:bodyPr>
          <a:lstStyle/>
          <a:p>
            <a:pPr algn="ctr"/>
            <a:r>
              <a:rPr lang="fr-FR" sz="2400" b="1" dirty="0">
                <a:latin typeface="Arial Narrow" panose="020B0606020202030204" pitchFamily="34" charset="0"/>
              </a:rPr>
              <a:t>Chuck a Luck</a:t>
            </a:r>
          </a:p>
        </p:txBody>
      </p:sp>
      <p:sp>
        <p:nvSpPr>
          <p:cNvPr id="40" name="ZoneTexte 39">
            <a:extLst>
              <a:ext uri="{FF2B5EF4-FFF2-40B4-BE49-F238E27FC236}">
                <a16:creationId xmlns:a16="http://schemas.microsoft.com/office/drawing/2014/main" id="{9CBA4945-D19A-5447-8FC0-AF65D80C4488}"/>
              </a:ext>
            </a:extLst>
          </p:cNvPr>
          <p:cNvSpPr txBox="1"/>
          <p:nvPr/>
        </p:nvSpPr>
        <p:spPr>
          <a:xfrm>
            <a:off x="10106058" y="5004382"/>
            <a:ext cx="2085942" cy="461665"/>
          </a:xfrm>
          <a:prstGeom prst="rect">
            <a:avLst/>
          </a:prstGeom>
          <a:noFill/>
        </p:spPr>
        <p:txBody>
          <a:bodyPr wrap="square" rtlCol="0">
            <a:spAutoFit/>
          </a:bodyPr>
          <a:lstStyle/>
          <a:p>
            <a:pPr algn="ctr"/>
            <a:r>
              <a:rPr lang="fr-FR" sz="2400" b="1" dirty="0">
                <a:latin typeface="Arial Narrow" panose="020B0606020202030204" pitchFamily="34" charset="0"/>
              </a:rPr>
              <a:t>Roue Chance</a:t>
            </a:r>
          </a:p>
        </p:txBody>
      </p:sp>
    </p:spTree>
    <p:extLst>
      <p:ext uri="{BB962C8B-B14F-4D97-AF65-F5344CB8AC3E}">
        <p14:creationId xmlns:p14="http://schemas.microsoft.com/office/powerpoint/2010/main" val="2205291250"/>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513</TotalTime>
  <Words>3167</Words>
  <Application>Microsoft Macintosh PowerPoint</Application>
  <PresentationFormat>Grand écran</PresentationFormat>
  <Paragraphs>379</Paragraphs>
  <Slides>32</Slides>
  <Notes>0</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32</vt:i4>
      </vt:variant>
    </vt:vector>
  </HeadingPairs>
  <TitlesOfParts>
    <vt:vector size="40" baseType="lpstr">
      <vt:lpstr>Arial</vt:lpstr>
      <vt:lpstr>Arial Black</vt:lpstr>
      <vt:lpstr>Arial Narrow</vt:lpstr>
      <vt:lpstr>Calibri</vt:lpstr>
      <vt:lpstr>Calibri Light</vt:lpstr>
      <vt:lpstr>Ink Free</vt:lpstr>
      <vt:lpstr>Source Sans Pro</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UP animations</dc:creator>
  <cp:lastModifiedBy>Microsoft Office User</cp:lastModifiedBy>
  <cp:revision>40</cp:revision>
  <dcterms:created xsi:type="dcterms:W3CDTF">2023-10-13T15:57:14Z</dcterms:created>
  <dcterms:modified xsi:type="dcterms:W3CDTF">2023-10-16T16:14:08Z</dcterms:modified>
</cp:coreProperties>
</file>